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sldIdLst>
    <p:sldId id="256" r:id="rId5"/>
    <p:sldId id="257" r:id="rId6"/>
    <p:sldId id="258" r:id="rId7"/>
    <p:sldId id="268" r:id="rId8"/>
    <p:sldId id="260" r:id="rId9"/>
    <p:sldId id="287" r:id="rId10"/>
    <p:sldId id="265" r:id="rId11"/>
    <p:sldId id="279" r:id="rId12"/>
    <p:sldId id="275" r:id="rId13"/>
    <p:sldId id="280" r:id="rId14"/>
    <p:sldId id="274" r:id="rId15"/>
    <p:sldId id="273" r:id="rId16"/>
    <p:sldId id="272" r:id="rId17"/>
    <p:sldId id="281" r:id="rId18"/>
    <p:sldId id="276" r:id="rId19"/>
    <p:sldId id="282" r:id="rId20"/>
    <p:sldId id="278" r:id="rId21"/>
    <p:sldId id="286" r:id="rId22"/>
    <p:sldId id="271" r:id="rId23"/>
    <p:sldId id="284" r:id="rId24"/>
    <p:sldId id="270" r:id="rId25"/>
    <p:sldId id="285" r:id="rId26"/>
    <p:sldId id="269" r:id="rId27"/>
    <p:sldId id="290" r:id="rId28"/>
    <p:sldId id="289" r:id="rId29"/>
    <p:sldId id="267" r:id="rId30"/>
    <p:sldId id="266" r:id="rId31"/>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FDD"/>
    <a:srgbClr val="FF84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7719" autoAdjust="0"/>
  </p:normalViewPr>
  <p:slideViewPr>
    <p:cSldViewPr snapToGrid="0">
      <p:cViewPr varScale="1">
        <p:scale>
          <a:sx n="49" d="100"/>
          <a:sy n="49" d="100"/>
        </p:scale>
        <p:origin x="1536" y="48"/>
      </p:cViewPr>
      <p:guideLst/>
    </p:cSldViewPr>
  </p:slideViewPr>
  <p:notesTextViewPr>
    <p:cViewPr>
      <p:scale>
        <a:sx n="125" d="100"/>
        <a:sy n="125" d="100"/>
      </p:scale>
      <p:origin x="0" y="-1626"/>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1447DB-CDBF-4E13-897E-F51A094C315A}" type="datetimeFigureOut">
              <a:rPr lang="en-GB" smtClean="0"/>
              <a:t>29/09/2023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F153C2-95DF-406E-914B-62CDA018AD63}" type="slidenum">
              <a:rPr lang="en-GB" smtClean="0"/>
              <a:t>‹#›</a:t>
            </a:fld>
            <a:endParaRPr lang="en-GB"/>
          </a:p>
        </p:txBody>
      </p:sp>
    </p:spTree>
    <p:extLst>
      <p:ext uri="{BB962C8B-B14F-4D97-AF65-F5344CB8AC3E}">
        <p14:creationId xmlns:p14="http://schemas.microsoft.com/office/powerpoint/2010/main" val="4151923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Welcome</a:t>
            </a:r>
          </a:p>
          <a:p>
            <a:r>
              <a:rPr lang="en-GB" dirty="0"/>
              <a:t>Good morning.</a:t>
            </a:r>
          </a:p>
          <a:p>
            <a:endParaRPr lang="en-GB" dirty="0"/>
          </a:p>
          <a:p>
            <a:r>
              <a:rPr lang="en-GB" dirty="0"/>
              <a:t>My name is David Postlethwaite, I work for Banking Circle, a financial services company based in Copenhagen and in Luxemburg</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have been working as both a SQL Server and Oracle DBA for well over 15 years</a:t>
            </a:r>
          </a:p>
          <a:p>
            <a:endParaRPr lang="en-GB" dirty="0"/>
          </a:p>
          <a:p>
            <a:r>
              <a:rPr lang="en-GB" dirty="0"/>
              <a:t>Now as well as DBA work I am also </a:t>
            </a:r>
            <a:r>
              <a:rPr lang="en-GB" baseline="0" dirty="0"/>
              <a:t>Azure Administrator , Power BI  admin, automation, PowerShell and anything else my company needs to me  to do</a:t>
            </a:r>
          </a:p>
          <a:p>
            <a:endParaRPr lang="en-GB" dirty="0"/>
          </a:p>
          <a:p>
            <a:endParaRPr lang="en-GB" dirty="0"/>
          </a:p>
        </p:txBody>
      </p:sp>
      <p:sp>
        <p:nvSpPr>
          <p:cNvPr id="4" name="Slide Number Placeholder 3"/>
          <p:cNvSpPr>
            <a:spLocks noGrp="1"/>
          </p:cNvSpPr>
          <p:nvPr>
            <p:ph type="sldNum" sz="quarter" idx="5"/>
          </p:nvPr>
        </p:nvSpPr>
        <p:spPr/>
        <p:txBody>
          <a:bodyPr/>
          <a:lstStyle/>
          <a:p>
            <a:fld id="{31F153C2-95DF-406E-914B-62CDA018AD63}" type="slidenum">
              <a:rPr lang="en-GB" smtClean="0"/>
              <a:t>3</a:t>
            </a:fld>
            <a:endParaRPr lang="en-GB"/>
          </a:p>
        </p:txBody>
      </p:sp>
    </p:spTree>
    <p:extLst>
      <p:ext uri="{BB962C8B-B14F-4D97-AF65-F5344CB8AC3E}">
        <p14:creationId xmlns:p14="http://schemas.microsoft.com/office/powerpoint/2010/main" val="512095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one of Gethyn’s</a:t>
            </a:r>
          </a:p>
          <a:p>
            <a:endParaRPr lang="en-GB" dirty="0"/>
          </a:p>
          <a:p>
            <a:r>
              <a:rPr lang="en-GB" dirty="0"/>
              <a:t>The main data centre was in the basement of the building</a:t>
            </a:r>
          </a:p>
          <a:p>
            <a:r>
              <a:rPr lang="en-GB" dirty="0"/>
              <a:t>Up the corridor there was a drain!</a:t>
            </a:r>
          </a:p>
          <a:p>
            <a:r>
              <a:rPr lang="en-GB" dirty="0"/>
              <a:t>The drain blocked and caused the basement to flood</a:t>
            </a:r>
          </a:p>
          <a:p>
            <a:r>
              <a:rPr lang="en-GB" dirty="0"/>
              <a:t>People wading in the computer room in Wellies</a:t>
            </a:r>
          </a:p>
          <a:p>
            <a:endParaRPr lang="en-GB" dirty="0"/>
          </a:p>
          <a:p>
            <a:r>
              <a:rPr lang="en-GB" dirty="0"/>
              <a:t>Managed to fail over to other DC all good but bad planning on the original DC</a:t>
            </a:r>
          </a:p>
          <a:p>
            <a:endParaRPr lang="en-GB" dirty="0"/>
          </a:p>
          <a:p>
            <a:r>
              <a:rPr lang="en-GB" dirty="0"/>
              <a:t>It took the power out before flooding the room, it was on a raised floor so that protected it, other DC was the other side of site (since been moved to a completely different location). No data loss, successful failover</a:t>
            </a:r>
          </a:p>
        </p:txBody>
      </p:sp>
      <p:sp>
        <p:nvSpPr>
          <p:cNvPr id="4" name="Slide Number Placeholder 3"/>
          <p:cNvSpPr>
            <a:spLocks noGrp="1"/>
          </p:cNvSpPr>
          <p:nvPr>
            <p:ph type="sldNum" sz="quarter" idx="5"/>
          </p:nvPr>
        </p:nvSpPr>
        <p:spPr/>
        <p:txBody>
          <a:bodyPr/>
          <a:lstStyle/>
          <a:p>
            <a:fld id="{31F153C2-95DF-406E-914B-62CDA018AD63}" type="slidenum">
              <a:rPr lang="en-GB" smtClean="0"/>
              <a:t>13</a:t>
            </a:fld>
            <a:endParaRPr lang="en-GB"/>
          </a:p>
        </p:txBody>
      </p:sp>
    </p:spTree>
    <p:extLst>
      <p:ext uri="{BB962C8B-B14F-4D97-AF65-F5344CB8AC3E}">
        <p14:creationId xmlns:p14="http://schemas.microsoft.com/office/powerpoint/2010/main" val="442617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my favourite</a:t>
            </a:r>
          </a:p>
          <a:p>
            <a:endParaRPr lang="en-GB" dirty="0"/>
          </a:p>
          <a:p>
            <a:r>
              <a:rPr lang="en-GB" dirty="0"/>
              <a:t>This happened to me many years ago and I recently found this screen shot in my archive</a:t>
            </a:r>
          </a:p>
          <a:p>
            <a:endParaRPr lang="en-GB" dirty="0"/>
          </a:p>
          <a:p>
            <a:r>
              <a:rPr lang="en-GB" dirty="0"/>
              <a:t>A developer came to me and said his query was taking way too long to run and could he have more memory or CPU to make it work, -</a:t>
            </a:r>
          </a:p>
          <a:p>
            <a:r>
              <a:rPr lang="en-GB" dirty="0"/>
              <a:t>You know, the normal request when it’s slow. Let’s not look at the underlying reason let’s just throw more horsepower at it.</a:t>
            </a:r>
          </a:p>
          <a:p>
            <a:endParaRPr lang="en-GB" dirty="0"/>
          </a:p>
          <a:p>
            <a:r>
              <a:rPr lang="en-GB" dirty="0"/>
              <a:t>If you look at the number of rows its going to return, you can see it’s quite big.</a:t>
            </a:r>
          </a:p>
          <a:p>
            <a:endParaRPr lang="en-GB" dirty="0"/>
          </a:p>
          <a:p>
            <a:r>
              <a:rPr lang="en-GB" dirty="0"/>
              <a:t>Unfortunately I didn’t record the actual query but if I remember rightly it looked something like this</a:t>
            </a:r>
          </a:p>
          <a:p>
            <a:r>
              <a:rPr lang="en-GB" dirty="0"/>
              <a:t>Can anyone spot the error (next slide)</a:t>
            </a:r>
          </a:p>
          <a:p>
            <a:endParaRPr lang="en-GB" dirty="0"/>
          </a:p>
        </p:txBody>
      </p:sp>
      <p:sp>
        <p:nvSpPr>
          <p:cNvPr id="4" name="Slide Number Placeholder 3"/>
          <p:cNvSpPr>
            <a:spLocks noGrp="1"/>
          </p:cNvSpPr>
          <p:nvPr>
            <p:ph type="sldNum" sz="quarter" idx="5"/>
          </p:nvPr>
        </p:nvSpPr>
        <p:spPr/>
        <p:txBody>
          <a:bodyPr/>
          <a:lstStyle/>
          <a:p>
            <a:fld id="{31F153C2-95DF-406E-914B-62CDA018AD63}" type="slidenum">
              <a:rPr lang="en-GB" smtClean="0"/>
              <a:t>14</a:t>
            </a:fld>
            <a:endParaRPr lang="en-GB"/>
          </a:p>
        </p:txBody>
      </p:sp>
    </p:spTree>
    <p:extLst>
      <p:ext uri="{BB962C8B-B14F-4D97-AF65-F5344CB8AC3E}">
        <p14:creationId xmlns:p14="http://schemas.microsoft.com/office/powerpoint/2010/main" val="2802397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anyone spot the mistake in the query ?</a:t>
            </a:r>
          </a:p>
          <a:p>
            <a:endParaRPr lang="en-GB" dirty="0"/>
          </a:p>
          <a:p>
            <a:r>
              <a:rPr lang="en-GB" dirty="0"/>
              <a:t>This is similar but gives the same problem as the original query</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original query had </a:t>
            </a:r>
            <a:r>
              <a:rPr lang="en-GB" u="sng" dirty="0"/>
              <a:t>a lot </a:t>
            </a:r>
            <a:r>
              <a:rPr lang="en-GB" dirty="0"/>
              <a:t>of joins but in copying and pasting the JOIN text the developer had forgotten to change the column name and produced a Cartesian join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808080"/>
                </a:solidFill>
                <a:latin typeface="Consolas" panose="020B0609020204030204" pitchFamily="49" charset="0"/>
              </a:rPr>
              <a:t>RIGHT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OUTER</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JOIN</a:t>
            </a:r>
            <a:r>
              <a:rPr lang="en-GB" sz="1200" dirty="0">
                <a:solidFill>
                  <a:srgbClr val="000000"/>
                </a:solidFill>
                <a:latin typeface="Consolas" panose="020B0609020204030204" pitchFamily="49" charset="0"/>
              </a:rPr>
              <a:t> [Sales]</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OrderLinesTemp</a:t>
            </a:r>
            <a:r>
              <a:rPr lang="en-GB" sz="1200" dirty="0">
                <a:solidFill>
                  <a:srgbClr val="000000"/>
                </a:solidFill>
                <a:latin typeface="Consolas" panose="020B0609020204030204" pitchFamily="49" charset="0"/>
              </a:rPr>
              <a:t>] </a:t>
            </a:r>
            <a:r>
              <a:rPr lang="en-GB" sz="1200" b="1" dirty="0">
                <a:solidFill>
                  <a:srgbClr val="000000"/>
                </a:solidFill>
                <a:latin typeface="Consolas" panose="020B0609020204030204" pitchFamily="49" charset="0"/>
              </a:rPr>
              <a:t>OLT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ON</a:t>
            </a:r>
            <a:r>
              <a:rPr lang="en-GB" sz="1200" dirty="0">
                <a:solidFill>
                  <a:srgbClr val="000000"/>
                </a:solidFill>
                <a:latin typeface="Consolas" panose="020B0609020204030204" pitchFamily="49" charset="0"/>
              </a:rPr>
              <a:t> [O]</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OrderID</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b="1" dirty="0">
                <a:solidFill>
                  <a:srgbClr val="000000"/>
                </a:solidFill>
                <a:latin typeface="Consolas" panose="020B0609020204030204" pitchFamily="49" charset="0"/>
              </a:rPr>
              <a:t>[OL]</a:t>
            </a:r>
            <a:r>
              <a:rPr lang="en-GB" sz="1200" b="1" dirty="0">
                <a:solidFill>
                  <a:srgbClr val="808080"/>
                </a:solidFill>
                <a:latin typeface="Consolas" panose="020B0609020204030204" pitchFamily="49" charset="0"/>
              </a:rPr>
              <a:t>.</a:t>
            </a:r>
            <a:r>
              <a:rPr lang="en-GB" sz="1200" b="1"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OrderID</a:t>
            </a:r>
            <a:r>
              <a:rPr lang="en-GB" sz="1200" dirty="0">
                <a:solidFill>
                  <a:srgbClr val="000000"/>
                </a:solidFill>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latin typeface="Consolas" panose="020B0609020204030204" pitchFamily="49" charset="0"/>
              </a:rPr>
              <a:t>With corrected query it would return 10,487,100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31F153C2-95DF-406E-914B-62CDA018AD63}" type="slidenum">
              <a:rPr lang="en-GB" smtClean="0"/>
              <a:t>15</a:t>
            </a:fld>
            <a:endParaRPr lang="en-GB"/>
          </a:p>
        </p:txBody>
      </p:sp>
    </p:spTree>
    <p:extLst>
      <p:ext uri="{BB962C8B-B14F-4D97-AF65-F5344CB8AC3E}">
        <p14:creationId xmlns:p14="http://schemas.microsoft.com/office/powerpoint/2010/main" val="113873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Number naming depends if your are European or American</a:t>
            </a:r>
          </a:p>
          <a:p>
            <a:endParaRPr lang="en-GB" dirty="0"/>
          </a:p>
          <a:p>
            <a:r>
              <a:rPr lang="en-GB" dirty="0"/>
              <a:t>But whichever way you look at it, that query is asking SQL to return more rows than there are stars in the universe</a:t>
            </a:r>
          </a:p>
          <a:p>
            <a:endParaRPr lang="en-GB" dirty="0"/>
          </a:p>
          <a:p>
            <a:r>
              <a:rPr lang="en-GB" dirty="0"/>
              <a:t>Can’t understand why it failed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moral of the story is, if its not working as expected check your query , check the execution plan</a:t>
            </a:r>
          </a:p>
        </p:txBody>
      </p:sp>
      <p:sp>
        <p:nvSpPr>
          <p:cNvPr id="4" name="Slide Number Placeholder 3"/>
          <p:cNvSpPr>
            <a:spLocks noGrp="1"/>
          </p:cNvSpPr>
          <p:nvPr>
            <p:ph type="sldNum" sz="quarter" idx="5"/>
          </p:nvPr>
        </p:nvSpPr>
        <p:spPr/>
        <p:txBody>
          <a:bodyPr/>
          <a:lstStyle/>
          <a:p>
            <a:fld id="{31F153C2-95DF-406E-914B-62CDA018AD63}" type="slidenum">
              <a:rPr lang="en-GB" smtClean="0"/>
              <a:t>16</a:t>
            </a:fld>
            <a:endParaRPr lang="en-GB"/>
          </a:p>
        </p:txBody>
      </p:sp>
    </p:spTree>
    <p:extLst>
      <p:ext uri="{BB962C8B-B14F-4D97-AF65-F5344CB8AC3E}">
        <p14:creationId xmlns:p14="http://schemas.microsoft.com/office/powerpoint/2010/main" val="797389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Entity Framework may be a great tool but if you don’t understand what it is doing you can end up with some very badly designed tables</a:t>
            </a:r>
          </a:p>
          <a:p>
            <a:endParaRPr lang="en-GB" dirty="0"/>
          </a:p>
          <a:p>
            <a:r>
              <a:rPr lang="en-GB" dirty="0"/>
              <a:t>The most common thing I see is varchar(max) for nearly every text column</a:t>
            </a:r>
          </a:p>
          <a:p>
            <a:endParaRPr lang="en-GB" dirty="0"/>
          </a:p>
          <a:p>
            <a:r>
              <a:rPr lang="en-GB" dirty="0"/>
              <a:t>A developer told me recently that it didn’t matter if everything was varchar(max) because SQL only uses the space it needs.</a:t>
            </a:r>
          </a:p>
          <a:p>
            <a:endParaRPr lang="en-GB" dirty="0"/>
          </a:p>
          <a:p>
            <a:r>
              <a:rPr lang="en-GB" dirty="0"/>
              <a:t>This is true but when the query engine is estimating the amount of memory it requires, it will assume that you really do mean to use that 2GB that you can have in the max column. </a:t>
            </a:r>
          </a:p>
          <a:p>
            <a:r>
              <a:rPr lang="en-GB" dirty="0"/>
              <a:t>And allocate memory accordingly</a:t>
            </a:r>
          </a:p>
          <a:p>
            <a:endParaRPr lang="en-GB" dirty="0"/>
          </a:p>
          <a:p>
            <a:endParaRPr lang="en-GB" dirty="0"/>
          </a:p>
        </p:txBody>
      </p:sp>
      <p:sp>
        <p:nvSpPr>
          <p:cNvPr id="4" name="Slide Number Placeholder 3"/>
          <p:cNvSpPr>
            <a:spLocks noGrp="1"/>
          </p:cNvSpPr>
          <p:nvPr>
            <p:ph type="sldNum" sz="quarter" idx="5"/>
          </p:nvPr>
        </p:nvSpPr>
        <p:spPr/>
        <p:txBody>
          <a:bodyPr/>
          <a:lstStyle/>
          <a:p>
            <a:fld id="{31F153C2-95DF-406E-914B-62CDA018AD63}" type="slidenum">
              <a:rPr lang="en-GB" smtClean="0"/>
              <a:t>17</a:t>
            </a:fld>
            <a:endParaRPr lang="en-GB"/>
          </a:p>
        </p:txBody>
      </p:sp>
    </p:spTree>
    <p:extLst>
      <p:ext uri="{BB962C8B-B14F-4D97-AF65-F5344CB8AC3E}">
        <p14:creationId xmlns:p14="http://schemas.microsoft.com/office/powerpoint/2010/main" val="3196264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solidFill>
                <a:srgbClr val="000000"/>
              </a:solidFill>
              <a:latin typeface="Consolas" panose="020B0609020204030204" pitchFamily="49" charset="0"/>
            </a:endParaRPr>
          </a:p>
          <a:p>
            <a:r>
              <a:rPr lang="en-GB" sz="1200" dirty="0">
                <a:solidFill>
                  <a:srgbClr val="008000"/>
                </a:solidFill>
                <a:latin typeface="Consolas" panose="020B0609020204030204" pitchFamily="49" charset="0"/>
              </a:rPr>
              <a:t>--</a:t>
            </a:r>
            <a:r>
              <a:rPr lang="en-GB" sz="1200" dirty="0" err="1">
                <a:solidFill>
                  <a:srgbClr val="008000"/>
                </a:solidFill>
                <a:latin typeface="Consolas" panose="020B0609020204030204" pitchFamily="49" charset="0"/>
              </a:rPr>
              <a:t>varcharmax</a:t>
            </a:r>
            <a:r>
              <a:rPr lang="en-GB" sz="1200" dirty="0">
                <a:solidFill>
                  <a:srgbClr val="008000"/>
                </a:solidFill>
                <a:latin typeface="Consolas" panose="020B0609020204030204" pitchFamily="49" charset="0"/>
              </a:rPr>
              <a:t> example</a:t>
            </a:r>
          </a:p>
          <a:p>
            <a:r>
              <a:rPr lang="en-GB" sz="1200" dirty="0">
                <a:solidFill>
                  <a:srgbClr val="008000"/>
                </a:solidFill>
                <a:latin typeface="Consolas" panose="020B0609020204030204" pitchFamily="49" charset="0"/>
              </a:rPr>
              <a:t>-- Two tables one all varchar(max) and one with varchar(50)</a:t>
            </a:r>
          </a:p>
          <a:p>
            <a:r>
              <a:rPr lang="en-GB" sz="1200" dirty="0">
                <a:solidFill>
                  <a:srgbClr val="008000"/>
                </a:solidFill>
                <a:latin typeface="Consolas" panose="020B0609020204030204" pitchFamily="49" charset="0"/>
              </a:rPr>
              <a:t>-- fill both with exactly the same data, all less than 50 chars long</a:t>
            </a:r>
            <a:endParaRPr lang="en-GB" sz="1200" dirty="0">
              <a:solidFill>
                <a:srgbClr val="000000"/>
              </a:solidFill>
              <a:latin typeface="Consolas" panose="020B0609020204030204" pitchFamily="49" charset="0"/>
            </a:endParaRPr>
          </a:p>
          <a:p>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USE</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WideWorldImporters</a:t>
            </a:r>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GO</a:t>
            </a:r>
            <a:endParaRPr lang="en-GB" sz="1200" dirty="0">
              <a:solidFill>
                <a:srgbClr val="000000"/>
              </a:solidFill>
              <a:latin typeface="Consolas" panose="020B0609020204030204" pitchFamily="49" charset="0"/>
            </a:endParaRPr>
          </a:p>
          <a:p>
            <a:endParaRPr lang="en-GB" sz="1200" dirty="0">
              <a:solidFill>
                <a:srgbClr val="000000"/>
              </a:solidFill>
              <a:latin typeface="Consolas" panose="020B0609020204030204" pitchFamily="49" charset="0"/>
            </a:endParaRPr>
          </a:p>
          <a:p>
            <a:r>
              <a:rPr lang="en-GB" sz="1200" dirty="0">
                <a:solidFill>
                  <a:srgbClr val="008000"/>
                </a:solidFill>
                <a:latin typeface="Consolas" panose="020B0609020204030204" pitchFamily="49" charset="0"/>
              </a:rPr>
              <a:t>--Create </a:t>
            </a:r>
            <a:r>
              <a:rPr lang="en-GB" sz="1200" dirty="0" err="1">
                <a:solidFill>
                  <a:srgbClr val="008000"/>
                </a:solidFill>
                <a:latin typeface="Consolas" panose="020B0609020204030204" pitchFamily="49" charset="0"/>
              </a:rPr>
              <a:t>Varcharmax</a:t>
            </a:r>
            <a:r>
              <a:rPr lang="en-GB" sz="1200" dirty="0">
                <a:solidFill>
                  <a:srgbClr val="008000"/>
                </a:solidFill>
                <a:latin typeface="Consolas" panose="020B0609020204030204" pitchFamily="49" charset="0"/>
              </a:rPr>
              <a:t> table</a:t>
            </a:r>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CREATE</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TABLE</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dbo</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Varcharmax</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[Id] [int] </a:t>
            </a:r>
            <a:r>
              <a:rPr lang="en-GB" sz="1200" dirty="0">
                <a:solidFill>
                  <a:srgbClr val="0000FF"/>
                </a:solidFill>
                <a:latin typeface="Consolas" panose="020B0609020204030204" pitchFamily="49" charset="0"/>
              </a:rPr>
              <a:t>IDENTITY</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1</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1</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NOT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ProfileNotes</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FF00FF"/>
                </a:solidFill>
                <a:latin typeface="Consolas" panose="020B0609020204030204" pitchFamily="49" charset="0"/>
              </a:rPr>
              <a:t>max</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ActiveStatus</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FF00FF"/>
                </a:solidFill>
                <a:latin typeface="Consolas" panose="020B0609020204030204" pitchFamily="49" charset="0"/>
              </a:rPr>
              <a:t>max</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AdditionDate</a:t>
            </a:r>
            <a:r>
              <a:rPr lang="en-GB" sz="1200" dirty="0">
                <a:solidFill>
                  <a:srgbClr val="000000"/>
                </a:solidFill>
                <a:latin typeface="Consolas" panose="020B0609020204030204" pitchFamily="49" charset="0"/>
              </a:rPr>
              <a:t>] [datetime2]</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7</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LastReviewedDate</a:t>
            </a:r>
            <a:r>
              <a:rPr lang="en-GB" sz="1200" dirty="0">
                <a:solidFill>
                  <a:srgbClr val="000000"/>
                </a:solidFill>
                <a:latin typeface="Consolas" panose="020B0609020204030204" pitchFamily="49" charset="0"/>
              </a:rPr>
              <a:t>] [datetime2]</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7</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[Type]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FF00FF"/>
                </a:solidFill>
                <a:latin typeface="Consolas" panose="020B0609020204030204" pitchFamily="49" charset="0"/>
              </a:rPr>
              <a:t>max</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NOT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AddressDetails</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FF00FF"/>
                </a:solidFill>
                <a:latin typeface="Consolas" panose="020B0609020204030204" pitchFamily="49" charset="0"/>
              </a:rPr>
              <a:t>max</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PlaceOfBirth</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FF00FF"/>
                </a:solidFill>
                <a:latin typeface="Consolas" panose="020B0609020204030204" pitchFamily="49" charset="0"/>
              </a:rPr>
              <a:t>max</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[Association]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FF00FF"/>
                </a:solidFill>
                <a:latin typeface="Consolas" panose="020B0609020204030204" pitchFamily="49" charset="0"/>
              </a:rPr>
              <a:t>max</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[Country]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FF00FF"/>
                </a:solidFill>
                <a:latin typeface="Consolas" panose="020B0609020204030204" pitchFamily="49" charset="0"/>
              </a:rPr>
              <a:t>max</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DateDetails</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FF00FF"/>
                </a:solidFill>
                <a:latin typeface="Consolas" panose="020B0609020204030204" pitchFamily="49" charset="0"/>
              </a:rPr>
              <a:t>max</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[Description]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FF00FF"/>
                </a:solidFill>
                <a:latin typeface="Consolas" panose="020B0609020204030204" pitchFamily="49" charset="0"/>
              </a:rPr>
              <a:t>max</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[Identification]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FF00FF"/>
                </a:solidFill>
                <a:latin typeface="Consolas" panose="020B0609020204030204" pitchFamily="49" charset="0"/>
              </a:rPr>
              <a:t>max</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FullName</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FF00FF"/>
                </a:solidFill>
                <a:latin typeface="Consolas" panose="020B0609020204030204" pitchFamily="49" charset="0"/>
              </a:rPr>
              <a:t>max</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[Occupation]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FF00FF"/>
                </a:solidFill>
                <a:latin typeface="Consolas" panose="020B0609020204030204" pitchFamily="49" charset="0"/>
              </a:rPr>
              <a:t>max</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[Reference]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FF00FF"/>
                </a:solidFill>
                <a:latin typeface="Consolas" panose="020B0609020204030204" pitchFamily="49" charset="0"/>
              </a:rPr>
              <a:t>max</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[Vessel]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FF00FF"/>
                </a:solidFill>
                <a:latin typeface="Consolas" panose="020B0609020204030204" pitchFamily="49" charset="0"/>
              </a:rPr>
              <a:t>max</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[Source]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FF00FF"/>
                </a:solidFill>
                <a:latin typeface="Consolas" panose="020B0609020204030204" pitchFamily="49" charset="0"/>
              </a:rPr>
              <a:t>max</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CONSTRAINT</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PK_Sanction</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PRIMARY</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KEY</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CLUSTERED</a:t>
            </a:r>
            <a:r>
              <a:rPr lang="en-GB" sz="1200" dirty="0">
                <a:solidFill>
                  <a:srgbClr val="000000"/>
                </a:solidFill>
                <a:latin typeface="Consolas" panose="020B0609020204030204" pitchFamily="49" charset="0"/>
              </a:rPr>
              <a:t> </a:t>
            </a:r>
          </a:p>
          <a:p>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[Id] </a:t>
            </a:r>
            <a:r>
              <a:rPr lang="en-GB" sz="1200" dirty="0">
                <a:solidFill>
                  <a:srgbClr val="0000FF"/>
                </a:solidFill>
                <a:latin typeface="Consolas" panose="020B0609020204030204" pitchFamily="49" charset="0"/>
              </a:rPr>
              <a:t>ASC</a:t>
            </a:r>
            <a:endParaRPr lang="en-GB" sz="1200" dirty="0">
              <a:solidFill>
                <a:srgbClr val="000000"/>
              </a:solidFill>
              <a:latin typeface="Consolas" panose="020B0609020204030204" pitchFamily="49" charset="0"/>
            </a:endParaRPr>
          </a:p>
          <a:p>
            <a:r>
              <a:rPr lang="en-GB" sz="1200" dirty="0">
                <a:solidFill>
                  <a:srgbClr val="808080"/>
                </a:solidFill>
                <a:latin typeface="Consolas" panose="020B0609020204030204" pitchFamily="49" charset="0"/>
              </a:rPr>
              <a:t>)</a:t>
            </a:r>
            <a:r>
              <a:rPr lang="en-GB" sz="1200" dirty="0">
                <a:solidFill>
                  <a:srgbClr val="0000FF"/>
                </a:solidFill>
                <a:latin typeface="Consolas" panose="020B0609020204030204" pitchFamily="49" charset="0"/>
              </a:rPr>
              <a:t>WITH </a:t>
            </a:r>
            <a:r>
              <a:rPr lang="en-GB" sz="1200" dirty="0">
                <a:solidFill>
                  <a:srgbClr val="808080"/>
                </a:solidFill>
                <a:latin typeface="Consolas" panose="020B0609020204030204" pitchFamily="49" charset="0"/>
              </a:rPr>
              <a:t>(</a:t>
            </a:r>
            <a:r>
              <a:rPr lang="en-GB" sz="1200" dirty="0">
                <a:solidFill>
                  <a:srgbClr val="0000FF"/>
                </a:solidFill>
                <a:latin typeface="Consolas" panose="020B0609020204030204" pitchFamily="49" charset="0"/>
              </a:rPr>
              <a:t>PAD_INDEX</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OFF</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STATISTICS_NORECOMPUTE</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OFF</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IGNORE_DUP_KEY</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OFF</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ALLOW_ROW_LOCKS</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ON</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ALLOW_PAGE_LOCKS</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ON</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OPTIMIZE_FOR_SEQUENTIAL_KEY</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OFF</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ON</a:t>
            </a:r>
            <a:r>
              <a:rPr lang="en-GB" sz="1200" dirty="0">
                <a:solidFill>
                  <a:srgbClr val="000000"/>
                </a:solidFill>
                <a:latin typeface="Consolas" panose="020B0609020204030204" pitchFamily="49" charset="0"/>
              </a:rPr>
              <a:t> [PRIMARY]</a:t>
            </a:r>
          </a:p>
          <a:p>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ON</a:t>
            </a:r>
            <a:r>
              <a:rPr lang="en-GB" sz="1200" dirty="0">
                <a:solidFill>
                  <a:srgbClr val="000000"/>
                </a:solidFill>
                <a:latin typeface="Consolas" panose="020B0609020204030204" pitchFamily="49" charset="0"/>
              </a:rPr>
              <a:t> [PRIMARY] </a:t>
            </a:r>
            <a:r>
              <a:rPr lang="en-GB" sz="1200" dirty="0">
                <a:solidFill>
                  <a:srgbClr val="0000FF"/>
                </a:solidFill>
                <a:latin typeface="Consolas" panose="020B0609020204030204" pitchFamily="49" charset="0"/>
              </a:rPr>
              <a:t>TEXTIMAGE_ON</a:t>
            </a:r>
            <a:r>
              <a:rPr lang="en-GB" sz="1200" dirty="0">
                <a:solidFill>
                  <a:srgbClr val="000000"/>
                </a:solidFill>
                <a:latin typeface="Consolas" panose="020B0609020204030204" pitchFamily="49" charset="0"/>
              </a:rPr>
              <a:t> [PRIMARY]</a:t>
            </a:r>
          </a:p>
          <a:p>
            <a:r>
              <a:rPr lang="en-GB" sz="1200" dirty="0">
                <a:solidFill>
                  <a:srgbClr val="0000FF"/>
                </a:solidFill>
                <a:latin typeface="Consolas" panose="020B0609020204030204" pitchFamily="49" charset="0"/>
              </a:rPr>
              <a:t>GO</a:t>
            </a:r>
            <a:endParaRPr lang="en-GB" sz="1200" dirty="0">
              <a:solidFill>
                <a:srgbClr val="000000"/>
              </a:solidFill>
              <a:latin typeface="Consolas" panose="020B0609020204030204" pitchFamily="49" charset="0"/>
            </a:endParaRPr>
          </a:p>
          <a:p>
            <a:endParaRPr lang="en-GB" sz="1200" dirty="0">
              <a:solidFill>
                <a:srgbClr val="000000"/>
              </a:solidFill>
              <a:latin typeface="Consolas" panose="020B0609020204030204" pitchFamily="49" charset="0"/>
            </a:endParaRPr>
          </a:p>
          <a:p>
            <a:r>
              <a:rPr lang="en-GB" sz="1200" dirty="0">
                <a:solidFill>
                  <a:srgbClr val="008000"/>
                </a:solidFill>
                <a:latin typeface="Consolas" panose="020B0609020204030204" pitchFamily="49" charset="0"/>
              </a:rPr>
              <a:t>--Create Varchar50 table</a:t>
            </a:r>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CREATE</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TABLE</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dbo</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[Varchar50]</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[Id] [int] </a:t>
            </a:r>
            <a:r>
              <a:rPr lang="en-GB" sz="1200" dirty="0">
                <a:solidFill>
                  <a:srgbClr val="0000FF"/>
                </a:solidFill>
                <a:latin typeface="Consolas" panose="020B0609020204030204" pitchFamily="49" charset="0"/>
              </a:rPr>
              <a:t>IDENTITY</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1</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1</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NOT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ProfileNotes</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50</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ActiveStatus</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50</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AdditionDate</a:t>
            </a:r>
            <a:r>
              <a:rPr lang="en-GB" sz="1200" dirty="0">
                <a:solidFill>
                  <a:srgbClr val="000000"/>
                </a:solidFill>
                <a:latin typeface="Consolas" panose="020B0609020204030204" pitchFamily="49" charset="0"/>
              </a:rPr>
              <a:t>] [datetime2]</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7</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LastReviewedDate</a:t>
            </a:r>
            <a:r>
              <a:rPr lang="en-GB" sz="1200" dirty="0">
                <a:solidFill>
                  <a:srgbClr val="000000"/>
                </a:solidFill>
                <a:latin typeface="Consolas" panose="020B0609020204030204" pitchFamily="49" charset="0"/>
              </a:rPr>
              <a:t>] [datetime2]</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7</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[Type]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50</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NOT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AddressDetails</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50</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PlaceOfBirth</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50</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[Association]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50</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[Country]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50</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DateDetails</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50</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[Description]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50</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[Identification]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50</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FullName</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50</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[Occupation]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50</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[Reference]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50</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[Vessel]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50</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[Source] [</a:t>
            </a:r>
            <a:r>
              <a:rPr lang="en-GB" sz="1200" dirty="0" err="1">
                <a:solidFill>
                  <a:srgbClr val="000000"/>
                </a:solidFill>
                <a:latin typeface="Consolas" panose="020B0609020204030204" pitchFamily="49" charset="0"/>
              </a:rPr>
              <a:t>nvarchar</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50</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NULL,</a:t>
            </a:r>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CONSTRAINT</a:t>
            </a:r>
            <a:r>
              <a:rPr lang="en-GB" sz="1200" dirty="0">
                <a:solidFill>
                  <a:srgbClr val="000000"/>
                </a:solidFill>
                <a:latin typeface="Consolas" panose="020B0609020204030204" pitchFamily="49" charset="0"/>
              </a:rPr>
              <a:t> [PK_Sanction2] </a:t>
            </a:r>
            <a:r>
              <a:rPr lang="en-GB" sz="1200" dirty="0">
                <a:solidFill>
                  <a:srgbClr val="0000FF"/>
                </a:solidFill>
                <a:latin typeface="Consolas" panose="020B0609020204030204" pitchFamily="49" charset="0"/>
              </a:rPr>
              <a:t>PRIMARY</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KEY</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CLUSTERED</a:t>
            </a:r>
            <a:r>
              <a:rPr lang="en-GB" sz="1200" dirty="0">
                <a:solidFill>
                  <a:srgbClr val="000000"/>
                </a:solidFill>
                <a:latin typeface="Consolas" panose="020B0609020204030204" pitchFamily="49" charset="0"/>
              </a:rPr>
              <a:t> </a:t>
            </a:r>
          </a:p>
          <a:p>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[Id] </a:t>
            </a:r>
            <a:r>
              <a:rPr lang="en-GB" sz="1200" dirty="0">
                <a:solidFill>
                  <a:srgbClr val="0000FF"/>
                </a:solidFill>
                <a:latin typeface="Consolas" panose="020B0609020204030204" pitchFamily="49" charset="0"/>
              </a:rPr>
              <a:t>ASC</a:t>
            </a:r>
            <a:endParaRPr lang="en-GB" sz="1200" dirty="0">
              <a:solidFill>
                <a:srgbClr val="000000"/>
              </a:solidFill>
              <a:latin typeface="Consolas" panose="020B0609020204030204" pitchFamily="49" charset="0"/>
            </a:endParaRPr>
          </a:p>
          <a:p>
            <a:r>
              <a:rPr lang="en-GB" sz="1200" dirty="0">
                <a:solidFill>
                  <a:srgbClr val="808080"/>
                </a:solidFill>
                <a:latin typeface="Consolas" panose="020B0609020204030204" pitchFamily="49" charset="0"/>
              </a:rPr>
              <a:t>)</a:t>
            </a:r>
            <a:r>
              <a:rPr lang="en-GB" sz="1200" dirty="0">
                <a:solidFill>
                  <a:srgbClr val="0000FF"/>
                </a:solidFill>
                <a:latin typeface="Consolas" panose="020B0609020204030204" pitchFamily="49" charset="0"/>
              </a:rPr>
              <a:t>WITH </a:t>
            </a:r>
            <a:r>
              <a:rPr lang="en-GB" sz="1200" dirty="0">
                <a:solidFill>
                  <a:srgbClr val="808080"/>
                </a:solidFill>
                <a:latin typeface="Consolas" panose="020B0609020204030204" pitchFamily="49" charset="0"/>
              </a:rPr>
              <a:t>(</a:t>
            </a:r>
            <a:r>
              <a:rPr lang="en-GB" sz="1200" dirty="0">
                <a:solidFill>
                  <a:srgbClr val="0000FF"/>
                </a:solidFill>
                <a:latin typeface="Consolas" panose="020B0609020204030204" pitchFamily="49" charset="0"/>
              </a:rPr>
              <a:t>STATISTICS_NORECOMPUTE</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OFF</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IGNORE_DUP_KEY</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OFF</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OPTIMIZE_FOR_SEQUENTIAL_KEY</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OFF</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ON</a:t>
            </a:r>
            <a:r>
              <a:rPr lang="en-GB" sz="1200" dirty="0">
                <a:solidFill>
                  <a:srgbClr val="000000"/>
                </a:solidFill>
                <a:latin typeface="Consolas" panose="020B0609020204030204" pitchFamily="49" charset="0"/>
              </a:rPr>
              <a:t> [PRIMARY]</a:t>
            </a:r>
          </a:p>
          <a:p>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ON</a:t>
            </a:r>
            <a:r>
              <a:rPr lang="en-GB" sz="1200" dirty="0">
                <a:solidFill>
                  <a:srgbClr val="000000"/>
                </a:solidFill>
                <a:latin typeface="Consolas" panose="020B0609020204030204" pitchFamily="49" charset="0"/>
              </a:rPr>
              <a:t> [PRIMARY] </a:t>
            </a:r>
          </a:p>
          <a:p>
            <a:r>
              <a:rPr lang="en-GB" sz="1200" dirty="0">
                <a:solidFill>
                  <a:srgbClr val="0000FF"/>
                </a:solidFill>
                <a:latin typeface="Consolas" panose="020B0609020204030204" pitchFamily="49" charset="0"/>
              </a:rPr>
              <a:t>GO</a:t>
            </a:r>
            <a:endParaRPr lang="en-GB" sz="1200" dirty="0">
              <a:solidFill>
                <a:srgbClr val="000000"/>
              </a:solidFill>
              <a:latin typeface="Consolas" panose="020B0609020204030204" pitchFamily="49" charset="0"/>
            </a:endParaRPr>
          </a:p>
          <a:p>
            <a:endParaRPr lang="en-GB" sz="1200" dirty="0">
              <a:solidFill>
                <a:srgbClr val="000000"/>
              </a:solidFill>
              <a:latin typeface="Consolas" panose="020B0609020204030204" pitchFamily="49" charset="0"/>
            </a:endParaRPr>
          </a:p>
          <a:p>
            <a:r>
              <a:rPr lang="en-GB" sz="1200" dirty="0">
                <a:solidFill>
                  <a:srgbClr val="008000"/>
                </a:solidFill>
                <a:latin typeface="Consolas" panose="020B0609020204030204" pitchFamily="49" charset="0"/>
              </a:rPr>
              <a:t>-- Insert same data to both tables</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TRUNCATE</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TABLE</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dbo</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Varcharmax</a:t>
            </a:r>
            <a:r>
              <a:rPr lang="en-GB" sz="1200" dirty="0">
                <a:solidFill>
                  <a:srgbClr val="000000"/>
                </a:solidFill>
                <a:latin typeface="Consolas" panose="020B0609020204030204" pitchFamily="49" charset="0"/>
              </a:rPr>
              <a:t>] </a:t>
            </a:r>
          </a:p>
          <a:p>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GO</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INSERT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INTO</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dbo</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Varcharmax</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FullName</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ProfileNotes</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ActiveStatus</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AdditionDate</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LastReviewedDate</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[Type]</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AddressDetails</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PlaceOfBirth</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[Association]</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[Country]</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DateDetails</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[Description]</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[Identification]</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[Occupation]</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[Reference]</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[Vessel]</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[Source]</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SELECT</a:t>
            </a:r>
            <a:r>
              <a:rPr lang="en-GB" sz="1200" dirty="0">
                <a:solidFill>
                  <a:srgbClr val="000000"/>
                </a:solidFill>
                <a:latin typeface="Consolas" panose="020B0609020204030204" pitchFamily="49" charset="0"/>
              </a:rPr>
              <a:t> </a:t>
            </a:r>
          </a:p>
          <a:p>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CustomerName</a:t>
            </a:r>
            <a:r>
              <a:rPr lang="en-GB" sz="1200" dirty="0">
                <a:solidFill>
                  <a:srgbClr val="000000"/>
                </a:solidFill>
                <a:latin typeface="Consolas" panose="020B0609020204030204" pitchFamily="49" charset="0"/>
              </a:rPr>
              <a:t>]</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[DeliveryAddressLine1]</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[DeliveryAddressLine2]</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FF00FF"/>
                </a:solidFill>
                <a:latin typeface="Consolas" panose="020B0609020204030204" pitchFamily="49" charset="0"/>
              </a:rPr>
              <a:t>GETDATE</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FF00FF"/>
                </a:solidFill>
                <a:latin typeface="Consolas" panose="020B0609020204030204" pitchFamily="49" charset="0"/>
              </a:rPr>
              <a:t>GETDATE</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[DeliveryAddressLine1]</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[PostalAddressLine1]</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[PostalAddressLine2]</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PostalPostalCode</a:t>
            </a:r>
            <a:r>
              <a:rPr lang="en-GB" sz="1200" dirty="0">
                <a:solidFill>
                  <a:srgbClr val="000000"/>
                </a:solidFill>
                <a:latin typeface="Consolas" panose="020B0609020204030204" pitchFamily="49" charset="0"/>
              </a:rPr>
              <a:t>]</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[DeliveryAddressLine1]</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[DeliveryAddressLine2]</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DeliveryPostalCode</a:t>
            </a:r>
            <a:r>
              <a:rPr lang="en-GB" sz="1200" dirty="0">
                <a:solidFill>
                  <a:srgbClr val="000000"/>
                </a:solidFill>
                <a:latin typeface="Consolas" panose="020B0609020204030204" pitchFamily="49" charset="0"/>
              </a:rPr>
              <a:t>]</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[DeliveryAddressLine1]</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[DeliveryAddressLine2]</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DeliveryPostalCode</a:t>
            </a:r>
            <a:r>
              <a:rPr lang="en-GB" sz="1200" dirty="0">
                <a:solidFill>
                  <a:srgbClr val="000000"/>
                </a:solidFill>
                <a:latin typeface="Consolas" panose="020B0609020204030204" pitchFamily="49" charset="0"/>
              </a:rPr>
              <a:t>]</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[DeliveryAddressLine2]</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DeliveryPostalCode</a:t>
            </a:r>
            <a:r>
              <a:rPr lang="en-GB" sz="1200" dirty="0">
                <a:solidFill>
                  <a:srgbClr val="000000"/>
                </a:solidFill>
                <a:latin typeface="Consolas" panose="020B0609020204030204" pitchFamily="49" charset="0"/>
              </a:rPr>
              <a:t>] </a:t>
            </a:r>
          </a:p>
          <a:p>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FROM</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WideWorldImporters</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[Sales]</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[Customers]</a:t>
            </a:r>
          </a:p>
          <a:p>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GO</a:t>
            </a:r>
            <a:r>
              <a:rPr lang="en-GB" sz="1200" dirty="0">
                <a:solidFill>
                  <a:srgbClr val="000000"/>
                </a:solidFill>
                <a:latin typeface="Consolas" panose="020B0609020204030204" pitchFamily="49" charset="0"/>
              </a:rPr>
              <a:t> 1000</a:t>
            </a:r>
          </a:p>
          <a:p>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TRUNCATE</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TABLE</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dbo</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[Varchar50] </a:t>
            </a:r>
          </a:p>
          <a:p>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GO</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INSERT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INTO</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dbo</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[Varchar50]</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FullName</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ProfileNotes</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ActiveStatus</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AdditionDate</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LastReviewedDate</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[Type]</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AddressDetails</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PlaceOfBirth</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[Association]</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[Country]</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DateDetails</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[Description]</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[Identification]</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[Occupation]</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[Reference]</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[Vessel]</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[Source]</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SELECT</a:t>
            </a:r>
            <a:r>
              <a:rPr lang="en-GB" sz="1200" dirty="0">
                <a:solidFill>
                  <a:srgbClr val="000000"/>
                </a:solidFill>
                <a:latin typeface="Consolas" panose="020B0609020204030204" pitchFamily="49" charset="0"/>
              </a:rPr>
              <a:t> </a:t>
            </a:r>
          </a:p>
          <a:p>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CustomerName</a:t>
            </a:r>
            <a:r>
              <a:rPr lang="en-GB" sz="1200" dirty="0">
                <a:solidFill>
                  <a:srgbClr val="000000"/>
                </a:solidFill>
                <a:latin typeface="Consolas" panose="020B0609020204030204" pitchFamily="49" charset="0"/>
              </a:rPr>
              <a:t>]</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[DeliveryAddressLine1]</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[DeliveryAddressLine2]</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FF00FF"/>
                </a:solidFill>
                <a:latin typeface="Consolas" panose="020B0609020204030204" pitchFamily="49" charset="0"/>
              </a:rPr>
              <a:t>GETDATE</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FF00FF"/>
                </a:solidFill>
                <a:latin typeface="Consolas" panose="020B0609020204030204" pitchFamily="49" charset="0"/>
              </a:rPr>
              <a:t>GETDATE</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[DeliveryAddressLine1]</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[PostalAddressLine1]</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[PostalAddressLine2]</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PostalPostalCode</a:t>
            </a:r>
            <a:r>
              <a:rPr lang="en-GB" sz="1200" dirty="0">
                <a:solidFill>
                  <a:srgbClr val="000000"/>
                </a:solidFill>
                <a:latin typeface="Consolas" panose="020B0609020204030204" pitchFamily="49" charset="0"/>
              </a:rPr>
              <a:t>]</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[DeliveryAddressLine1]</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[DeliveryAddressLine2]</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DeliveryPostalCode</a:t>
            </a:r>
            <a:r>
              <a:rPr lang="en-GB" sz="1200" dirty="0">
                <a:solidFill>
                  <a:srgbClr val="000000"/>
                </a:solidFill>
                <a:latin typeface="Consolas" panose="020B0609020204030204" pitchFamily="49" charset="0"/>
              </a:rPr>
              <a:t>]</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[DeliveryAddressLine1]</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[DeliveryAddressLine2]</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DeliveryPostalCode</a:t>
            </a:r>
            <a:r>
              <a:rPr lang="en-GB" sz="1200" dirty="0">
                <a:solidFill>
                  <a:srgbClr val="000000"/>
                </a:solidFill>
                <a:latin typeface="Consolas" panose="020B0609020204030204" pitchFamily="49" charset="0"/>
              </a:rPr>
              <a:t>]</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[DeliveryAddressLine2]</a:t>
            </a:r>
          </a:p>
          <a:p>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DeliveryPostalCode</a:t>
            </a:r>
            <a:r>
              <a:rPr lang="en-GB" sz="1200" dirty="0">
                <a:solidFill>
                  <a:srgbClr val="000000"/>
                </a:solidFill>
                <a:latin typeface="Consolas" panose="020B0609020204030204" pitchFamily="49" charset="0"/>
              </a:rPr>
              <a:t>] </a:t>
            </a:r>
          </a:p>
          <a:p>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FROM</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WideWorldImporters</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[Sales]</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[Customers]</a:t>
            </a:r>
          </a:p>
          <a:p>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GO</a:t>
            </a:r>
            <a:r>
              <a:rPr lang="en-GB" sz="1200" dirty="0">
                <a:solidFill>
                  <a:srgbClr val="000000"/>
                </a:solidFill>
                <a:latin typeface="Consolas" panose="020B0609020204030204" pitchFamily="49" charset="0"/>
              </a:rPr>
              <a:t> 1000</a:t>
            </a:r>
          </a:p>
          <a:p>
            <a:r>
              <a:rPr lang="en-GB" sz="1200" dirty="0">
                <a:solidFill>
                  <a:srgbClr val="000000"/>
                </a:solidFill>
                <a:latin typeface="Consolas" panose="020B0609020204030204" pitchFamily="49" charset="0"/>
              </a:rPr>
              <a:t>  </a:t>
            </a:r>
          </a:p>
          <a:p>
            <a:r>
              <a:rPr lang="en-GB" sz="1200" dirty="0">
                <a:solidFill>
                  <a:srgbClr val="000000"/>
                </a:solidFill>
                <a:latin typeface="Consolas" panose="020B0609020204030204" pitchFamily="49" charset="0"/>
              </a:rPr>
              <a:t>  </a:t>
            </a:r>
            <a:r>
              <a:rPr lang="en-GB" sz="1200" dirty="0">
                <a:solidFill>
                  <a:srgbClr val="008000"/>
                </a:solidFill>
                <a:latin typeface="Consolas" panose="020B0609020204030204" pitchFamily="49" charset="0"/>
              </a:rPr>
              <a:t>--prove data looks the same</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SELECT</a:t>
            </a:r>
            <a:r>
              <a:rPr lang="en-GB" sz="1200" dirty="0">
                <a:solidFill>
                  <a:srgbClr val="000000"/>
                </a:solidFill>
                <a:latin typeface="Consolas" panose="020B0609020204030204" pitchFamily="49" charset="0"/>
              </a:rPr>
              <a:t> </a:t>
            </a:r>
            <a:r>
              <a:rPr lang="en-GB" sz="1200" dirty="0">
                <a:solidFill>
                  <a:srgbClr val="FF00FF"/>
                </a:solidFill>
                <a:latin typeface="Consolas" panose="020B0609020204030204" pitchFamily="49" charset="0"/>
              </a:rPr>
              <a:t>COUNT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FROM</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dbo</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Varcharmax</a:t>
            </a:r>
            <a:r>
              <a:rPr lang="en-GB" sz="1200" dirty="0">
                <a:solidFill>
                  <a:srgbClr val="000000"/>
                </a:solidFill>
                <a:latin typeface="Consolas" panose="020B0609020204030204" pitchFamily="49" charset="0"/>
              </a:rPr>
              <a:t>] </a:t>
            </a:r>
          </a:p>
          <a:p>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SELECT</a:t>
            </a:r>
            <a:r>
              <a:rPr lang="en-GB" sz="1200" dirty="0">
                <a:solidFill>
                  <a:srgbClr val="000000"/>
                </a:solidFill>
                <a:latin typeface="Consolas" panose="020B0609020204030204" pitchFamily="49" charset="0"/>
              </a:rPr>
              <a:t> </a:t>
            </a:r>
            <a:r>
              <a:rPr lang="en-GB" sz="1200" dirty="0">
                <a:solidFill>
                  <a:srgbClr val="FF00FF"/>
                </a:solidFill>
                <a:latin typeface="Consolas" panose="020B0609020204030204" pitchFamily="49" charset="0"/>
              </a:rPr>
              <a:t>COUNT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FROM</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dbo</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[Varchar50]</a:t>
            </a:r>
          </a:p>
          <a:p>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GO</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SELECT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TOP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500</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FROM</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dbo</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Varcharmax</a:t>
            </a:r>
            <a:r>
              <a:rPr lang="en-GB" sz="1200" dirty="0">
                <a:solidFill>
                  <a:srgbClr val="000000"/>
                </a:solidFill>
                <a:latin typeface="Consolas" panose="020B0609020204030204" pitchFamily="49" charset="0"/>
              </a:rPr>
              <a:t>] </a:t>
            </a:r>
          </a:p>
          <a:p>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SELECT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TOP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500</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FROM</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dbo</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[Varchar50]</a:t>
            </a:r>
          </a:p>
          <a:p>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a:solidFill>
                  <a:srgbClr val="008000"/>
                </a:solidFill>
                <a:latin typeface="Consolas" panose="020B0609020204030204" pitchFamily="49" charset="0"/>
              </a:rPr>
              <a:t>--Now run same full query on both tables (663,000 rows)</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a:solidFill>
                  <a:srgbClr val="008000"/>
                </a:solidFill>
                <a:latin typeface="Consolas" panose="020B0609020204030204" pitchFamily="49" charset="0"/>
              </a:rPr>
              <a:t>-- Query Options: turn off display data</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a:solidFill>
                  <a:srgbClr val="008000"/>
                </a:solidFill>
                <a:latin typeface="Consolas" panose="020B0609020204030204" pitchFamily="49" charset="0"/>
              </a:rPr>
              <a:t>--TURN ON EXECUTION PLAN</a:t>
            </a:r>
            <a:endParaRPr lang="en-GB" dirty="0"/>
          </a:p>
        </p:txBody>
      </p:sp>
      <p:sp>
        <p:nvSpPr>
          <p:cNvPr id="4" name="Slide Number Placeholder 3"/>
          <p:cNvSpPr>
            <a:spLocks noGrp="1"/>
          </p:cNvSpPr>
          <p:nvPr>
            <p:ph type="sldNum" sz="quarter" idx="5"/>
          </p:nvPr>
        </p:nvSpPr>
        <p:spPr/>
        <p:txBody>
          <a:bodyPr/>
          <a:lstStyle/>
          <a:p>
            <a:fld id="{31F153C2-95DF-406E-914B-62CDA018AD63}" type="slidenum">
              <a:rPr lang="en-GB" smtClean="0"/>
              <a:t>18</a:t>
            </a:fld>
            <a:endParaRPr lang="en-GB"/>
          </a:p>
        </p:txBody>
      </p:sp>
    </p:spTree>
    <p:extLst>
      <p:ext uri="{BB962C8B-B14F-4D97-AF65-F5344CB8AC3E}">
        <p14:creationId xmlns:p14="http://schemas.microsoft.com/office/powerpoint/2010/main" val="3940098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dirty="0"/>
              <a:t>Heaps and Tables </a:t>
            </a:r>
            <a:endParaRPr lang="en-GB" b="1" i="0" dirty="0">
              <a:solidFill>
                <a:srgbClr val="222222"/>
              </a:solidFill>
              <a:effectLst/>
              <a:latin typeface="Roboto Slab" panose="020B0604020202020204" pitchFamily="2" charset="0"/>
            </a:endParaRPr>
          </a:p>
          <a:p>
            <a:pPr algn="l"/>
            <a:endParaRPr lang="en-GB" b="0" i="0" dirty="0">
              <a:solidFill>
                <a:srgbClr val="222222"/>
              </a:solidFill>
              <a:effectLst/>
              <a:latin typeface="Roboto Slab" panose="020B0604020202020204" pitchFamily="2" charset="0"/>
            </a:endParaRPr>
          </a:p>
          <a:p>
            <a:pPr algn="l"/>
            <a:r>
              <a:rPr lang="en-GB" b="0" i="0" dirty="0">
                <a:solidFill>
                  <a:srgbClr val="222222"/>
                </a:solidFill>
                <a:effectLst/>
                <a:latin typeface="Roboto Slab" panose="020B0604020202020204" pitchFamily="2" charset="0"/>
              </a:rPr>
              <a:t>Entity Framework seems to love to create non clustered Primary keys. And no clustered index at all.</a:t>
            </a:r>
          </a:p>
          <a:p>
            <a:pPr algn="l"/>
            <a:r>
              <a:rPr lang="en-GB" b="0" i="0" dirty="0">
                <a:solidFill>
                  <a:srgbClr val="222222"/>
                </a:solidFill>
                <a:effectLst/>
                <a:latin typeface="Roboto Slab" panose="020B0604020202020204" pitchFamily="2" charset="0"/>
              </a:rPr>
              <a:t>Still not sure if this is by design or just developers not understanding what they are doing.</a:t>
            </a:r>
          </a:p>
          <a:p>
            <a:pPr algn="l"/>
            <a:r>
              <a:rPr lang="en-GB" b="0" i="0" dirty="0">
                <a:solidFill>
                  <a:srgbClr val="222222"/>
                </a:solidFill>
                <a:effectLst/>
                <a:latin typeface="Roboto Slab" panose="020B0604020202020204" pitchFamily="2" charset="0"/>
              </a:rPr>
              <a:t>Not having a clustered index in most cases is bad news</a:t>
            </a:r>
          </a:p>
          <a:p>
            <a:pPr algn="l"/>
            <a:endParaRPr lang="en-GB" b="1" i="0" dirty="0">
              <a:solidFill>
                <a:srgbClr val="222222"/>
              </a:solidFill>
              <a:effectLst/>
              <a:latin typeface="Roboto Slab" panose="020B0604020202020204" pitchFamily="2" charset="0"/>
            </a:endParaRPr>
          </a:p>
          <a:p>
            <a:pPr algn="l"/>
            <a:r>
              <a:rPr lang="en-GB" b="1" i="0" dirty="0">
                <a:solidFill>
                  <a:srgbClr val="222222"/>
                </a:solidFill>
                <a:effectLst/>
                <a:latin typeface="Roboto Slab" panose="020B0604020202020204" pitchFamily="2" charset="0"/>
              </a:rPr>
              <a:t>Disadvantages of Heaps</a:t>
            </a:r>
          </a:p>
          <a:p>
            <a:pPr algn="l"/>
            <a:r>
              <a:rPr lang="en-GB" b="0" i="0" dirty="0">
                <a:solidFill>
                  <a:srgbClr val="242424"/>
                </a:solidFill>
                <a:effectLst/>
                <a:latin typeface="CircularXXWeb"/>
              </a:rPr>
              <a:t>SQL Server does not deallocate pages when doing a DELETE on a Heap. </a:t>
            </a:r>
            <a:br>
              <a:rPr lang="en-GB" b="0" i="0" dirty="0">
                <a:solidFill>
                  <a:srgbClr val="242424"/>
                </a:solidFill>
                <a:effectLst/>
                <a:latin typeface="CircularXXWeb"/>
              </a:rPr>
            </a:br>
            <a:r>
              <a:rPr lang="en-GB" b="0" i="0" dirty="0">
                <a:solidFill>
                  <a:srgbClr val="242424"/>
                </a:solidFill>
                <a:effectLst/>
                <a:latin typeface="CircularXXWeb"/>
              </a:rPr>
              <a:t>When a row is deleted, it does not mark the space as reusable, as a result, the space remains allocated and consumes more disk space.</a:t>
            </a:r>
            <a:br>
              <a:rPr lang="en-GB" b="0" i="0" dirty="0">
                <a:solidFill>
                  <a:srgbClr val="242424"/>
                </a:solidFill>
                <a:effectLst/>
                <a:latin typeface="CircularXXWeb"/>
              </a:rPr>
            </a:br>
            <a:r>
              <a:rPr lang="en-GB" b="0" i="0" dirty="0">
                <a:solidFill>
                  <a:srgbClr val="373737"/>
                </a:solidFill>
                <a:effectLst/>
                <a:latin typeface="Roboto" panose="02000000000000000000" pitchFamily="2" charset="0"/>
              </a:rPr>
              <a:t>A Heap cannot scale if the database design is unsuitable because of PFS contention</a:t>
            </a:r>
          </a:p>
          <a:p>
            <a:pPr algn="l"/>
            <a:r>
              <a:rPr lang="en-GB" b="0" i="0" dirty="0">
                <a:solidFill>
                  <a:srgbClr val="373737"/>
                </a:solidFill>
                <a:effectLst/>
                <a:latin typeface="Roboto" panose="02000000000000000000" pitchFamily="2" charset="0"/>
              </a:rPr>
              <a:t>You cannot efficiently search for data in a Heap.</a:t>
            </a:r>
          </a:p>
          <a:p>
            <a:pPr algn="l"/>
            <a:r>
              <a:rPr lang="en-GB" b="0" i="0" dirty="0">
                <a:solidFill>
                  <a:srgbClr val="373737"/>
                </a:solidFill>
                <a:effectLst/>
                <a:latin typeface="Roboto" panose="02000000000000000000" pitchFamily="2" charset="0"/>
              </a:rPr>
              <a:t>The time to search for data in a Heap increases linearly with the volume of data.</a:t>
            </a:r>
          </a:p>
          <a:p>
            <a:pPr algn="l"/>
            <a:r>
              <a:rPr lang="en-GB" b="0" i="0" dirty="0">
                <a:solidFill>
                  <a:srgbClr val="373737"/>
                </a:solidFill>
                <a:effectLst/>
                <a:latin typeface="Roboto" panose="02000000000000000000" pitchFamily="2" charset="0"/>
              </a:rPr>
              <a:t>A Heap is unsuitable for frequent data updates because of the risk of forwarded records </a:t>
            </a:r>
          </a:p>
          <a:p>
            <a:pPr algn="l"/>
            <a:r>
              <a:rPr lang="en-GB" b="0" i="0" dirty="0">
                <a:solidFill>
                  <a:srgbClr val="373737"/>
                </a:solidFill>
                <a:effectLst/>
                <a:latin typeface="Roboto" panose="02000000000000000000" pitchFamily="2" charset="0"/>
              </a:rPr>
              <a:t>A Heap is horrible for every database administrator when it comes to maintenance because a Heap requires an update of non-clustered indexes when the Heap is rebuilt.</a:t>
            </a:r>
          </a:p>
          <a:p>
            <a:pPr algn="l"/>
            <a:endParaRPr lang="en-GB" b="0" i="0" dirty="0">
              <a:solidFill>
                <a:srgbClr val="373737"/>
              </a:solidFill>
              <a:effectLst/>
              <a:latin typeface="Roboto" panose="02000000000000000000" pitchFamily="2" charset="0"/>
            </a:endParaRPr>
          </a:p>
          <a:p>
            <a:pPr algn="l"/>
            <a:r>
              <a:rPr lang="en-GB" b="1" i="0" dirty="0">
                <a:solidFill>
                  <a:srgbClr val="222222"/>
                </a:solidFill>
                <a:effectLst/>
                <a:latin typeface="Helvetica Neue"/>
              </a:rPr>
              <a:t>Forwarded records</a:t>
            </a:r>
            <a:r>
              <a:rPr lang="en-GB" b="0" i="0" dirty="0">
                <a:solidFill>
                  <a:srgbClr val="222222"/>
                </a:solidFill>
                <a:effectLst/>
                <a:latin typeface="Helvetica Neue"/>
              </a:rPr>
              <a:t> are records in a SQL Server table that have grown too large for the page that it currently resides on.  These types of records can only be found in heaps because tables with a clustered index keep the data sorted based on the clustered index.  With a heap, once the record outgrows the page, the record is moved to a new page and a </a:t>
            </a:r>
            <a:r>
              <a:rPr lang="en-GB" b="1" i="0" dirty="0">
                <a:solidFill>
                  <a:srgbClr val="222222"/>
                </a:solidFill>
                <a:effectLst/>
                <a:latin typeface="Helvetica Neue"/>
              </a:rPr>
              <a:t>forwarding pointer</a:t>
            </a:r>
            <a:r>
              <a:rPr lang="en-GB" b="0" i="0" dirty="0">
                <a:solidFill>
                  <a:srgbClr val="222222"/>
                </a:solidFill>
                <a:effectLst/>
                <a:latin typeface="Helvetica Neue"/>
              </a:rPr>
              <a:t> is left in the original location to point to the new location.</a:t>
            </a:r>
            <a:endParaRPr lang="en-GB" b="0" i="0" dirty="0">
              <a:solidFill>
                <a:srgbClr val="373737"/>
              </a:solidFill>
              <a:effectLst/>
              <a:latin typeface="Roboto" panose="02000000000000000000" pitchFamily="2" charset="0"/>
            </a:endParaRPr>
          </a:p>
          <a:p>
            <a:pPr algn="l"/>
            <a:endParaRPr lang="en-GB" b="0" i="0" dirty="0">
              <a:solidFill>
                <a:srgbClr val="373737"/>
              </a:solidFill>
              <a:effectLst/>
              <a:latin typeface="Roboto" panose="02000000000000000000" pitchFamily="2" charset="0"/>
            </a:endParaRPr>
          </a:p>
          <a:p>
            <a:pPr algn="l"/>
            <a:r>
              <a:rPr lang="en-GB" b="1" i="0" dirty="0">
                <a:solidFill>
                  <a:srgbClr val="222222"/>
                </a:solidFill>
                <a:effectLst/>
                <a:latin typeface="Roboto Slab" panose="020B0604020202020204" pitchFamily="2" charset="0"/>
              </a:rPr>
              <a:t>Advantages of Heaps</a:t>
            </a:r>
          </a:p>
          <a:p>
            <a:pPr algn="l"/>
            <a:r>
              <a:rPr lang="en-GB" b="0" i="0" dirty="0">
                <a:solidFill>
                  <a:srgbClr val="373737"/>
                </a:solidFill>
                <a:effectLst/>
                <a:latin typeface="Roboto" panose="02000000000000000000" pitchFamily="2" charset="0"/>
              </a:rPr>
              <a:t>Using a heap can be more efficient than a table with a clustered index. In general, there are some use cases for Heaps like loading staging tables or storing protocol data into a Heap, since there is no need to pay attention to sorting when saving data. Data records are saved on the next possible data page on which there is sufficient space. Furthermore, the INSERT process does not require moving down the B-Tree of an index structure to the data page to save the record!</a:t>
            </a:r>
          </a:p>
          <a:p>
            <a:pPr algn="l"/>
            <a:endParaRPr lang="en-GB" b="0" i="0" dirty="0">
              <a:solidFill>
                <a:srgbClr val="373737"/>
              </a:solidFill>
              <a:effectLst/>
              <a:latin typeface="Roboto" panose="02000000000000000000" pitchFamily="2" charset="0"/>
            </a:endParaRPr>
          </a:p>
          <a:p>
            <a:endParaRPr lang="en-GB" dirty="0"/>
          </a:p>
        </p:txBody>
      </p:sp>
      <p:sp>
        <p:nvSpPr>
          <p:cNvPr id="4" name="Slide Number Placeholder 3"/>
          <p:cNvSpPr>
            <a:spLocks noGrp="1"/>
          </p:cNvSpPr>
          <p:nvPr>
            <p:ph type="sldNum" sz="quarter" idx="5"/>
          </p:nvPr>
        </p:nvSpPr>
        <p:spPr/>
        <p:txBody>
          <a:bodyPr/>
          <a:lstStyle/>
          <a:p>
            <a:fld id="{31F153C2-95DF-406E-914B-62CDA018AD63}" type="slidenum">
              <a:rPr lang="en-GB" smtClean="0"/>
              <a:t>19</a:t>
            </a:fld>
            <a:endParaRPr lang="en-GB"/>
          </a:p>
        </p:txBody>
      </p:sp>
    </p:spTree>
    <p:extLst>
      <p:ext uri="{BB962C8B-B14F-4D97-AF65-F5344CB8AC3E}">
        <p14:creationId xmlns:p14="http://schemas.microsoft.com/office/powerpoint/2010/main" val="4259319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solidFill>
                <a:srgbClr val="000000"/>
              </a:solidFill>
              <a:latin typeface="Consolas" panose="020B0609020204030204" pitchFamily="49" charset="0"/>
            </a:endParaRPr>
          </a:p>
          <a:p>
            <a:r>
              <a:rPr lang="en-GB" sz="1200" dirty="0">
                <a:solidFill>
                  <a:srgbClr val="008000"/>
                </a:solidFill>
                <a:latin typeface="Consolas" panose="020B0609020204030204" pitchFamily="49" charset="0"/>
              </a:rPr>
              <a:t>--https://www.dbi-services.com/blog/heap-deallocation-indexoptimize/</a:t>
            </a:r>
            <a:endParaRPr lang="en-GB" sz="1200" dirty="0">
              <a:solidFill>
                <a:srgbClr val="000000"/>
              </a:solidFill>
              <a:latin typeface="Consolas" panose="020B0609020204030204" pitchFamily="49" charset="0"/>
            </a:endParaRPr>
          </a:p>
          <a:p>
            <a:endParaRPr lang="en-GB" sz="1200" dirty="0">
              <a:solidFill>
                <a:srgbClr val="000000"/>
              </a:solidFill>
              <a:latin typeface="Consolas" panose="020B0609020204030204" pitchFamily="49" charset="0"/>
            </a:endParaRPr>
          </a:p>
          <a:p>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USE</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WideWorldImporters</a:t>
            </a:r>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GO</a:t>
            </a:r>
            <a:endParaRPr lang="en-GB" sz="1200" dirty="0">
              <a:solidFill>
                <a:srgbClr val="000000"/>
              </a:solidFill>
              <a:latin typeface="Consolas" panose="020B0609020204030204" pitchFamily="49" charset="0"/>
            </a:endParaRPr>
          </a:p>
          <a:p>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DROP</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TABLE</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IF</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EXISTS</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dbo</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HeapTest</a:t>
            </a:r>
            <a:r>
              <a:rPr lang="en-GB" sz="1200" dirty="0">
                <a:solidFill>
                  <a:srgbClr val="000000"/>
                </a:solidFill>
                <a:latin typeface="Consolas" panose="020B0609020204030204" pitchFamily="49" charset="0"/>
              </a:rPr>
              <a:t>]</a:t>
            </a:r>
          </a:p>
          <a:p>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CREATE</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TABLE</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dbo</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HeapTest</a:t>
            </a:r>
            <a:r>
              <a:rPr lang="en-GB" sz="1200" dirty="0">
                <a:solidFill>
                  <a:srgbClr val="000000"/>
                </a:solidFill>
                <a:latin typeface="Consolas" panose="020B0609020204030204" pitchFamily="49" charset="0"/>
              </a:rPr>
              <a:t>]</a:t>
            </a:r>
            <a:r>
              <a:rPr lang="en-GB" sz="1200" dirty="0">
                <a:solidFill>
                  <a:srgbClr val="0000FF"/>
                </a:solidFill>
                <a:latin typeface="Consolas" panose="020B0609020204030204" pitchFamily="49" charset="0"/>
              </a:rPr>
              <a:t> </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[ID] </a:t>
            </a:r>
            <a:r>
              <a:rPr lang="en-GB" sz="1200" dirty="0">
                <a:solidFill>
                  <a:srgbClr val="0000FF"/>
                </a:solidFill>
                <a:latin typeface="Consolas" panose="020B0609020204030204" pitchFamily="49" charset="0"/>
              </a:rPr>
              <a:t>INT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IDENTITY</a:t>
            </a:r>
            <a:endParaRPr lang="en-GB" sz="1200" dirty="0">
              <a:solidFill>
                <a:srgbClr val="000000"/>
              </a:solidFill>
              <a:latin typeface="Consolas" panose="020B0609020204030204" pitchFamily="49" charset="0"/>
            </a:endParaRPr>
          </a:p>
          <a:p>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[Char1] </a:t>
            </a:r>
            <a:r>
              <a:rPr lang="en-GB" sz="1200" dirty="0">
                <a:solidFill>
                  <a:srgbClr val="0000FF"/>
                </a:solidFill>
                <a:latin typeface="Consolas" panose="020B0609020204030204" pitchFamily="49" charset="0"/>
              </a:rPr>
              <a:t>VARCHAR</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4000</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DEFAULT</a:t>
            </a:r>
            <a:r>
              <a:rPr lang="en-GB" sz="1200" dirty="0">
                <a:solidFill>
                  <a:srgbClr val="000000"/>
                </a:solidFill>
                <a:latin typeface="Consolas" panose="020B0609020204030204" pitchFamily="49" charset="0"/>
              </a:rPr>
              <a:t> </a:t>
            </a:r>
            <a:r>
              <a:rPr lang="en-GB" sz="1200" dirty="0">
                <a:solidFill>
                  <a:srgbClr val="FF000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[Char2] </a:t>
            </a:r>
            <a:r>
              <a:rPr lang="en-GB" sz="1200" dirty="0">
                <a:solidFill>
                  <a:srgbClr val="0000FF"/>
                </a:solidFill>
                <a:latin typeface="Consolas" panose="020B0609020204030204" pitchFamily="49" charset="0"/>
              </a:rPr>
              <a:t>VARCHAR</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4000</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DEFAULT</a:t>
            </a:r>
            <a:r>
              <a:rPr lang="en-GB" sz="1200" dirty="0">
                <a:solidFill>
                  <a:srgbClr val="000000"/>
                </a:solidFill>
                <a:latin typeface="Consolas" panose="020B0609020204030204" pitchFamily="49" charset="0"/>
              </a:rPr>
              <a:t> </a:t>
            </a:r>
            <a:r>
              <a:rPr lang="en-GB" sz="1200" dirty="0">
                <a:solidFill>
                  <a:srgbClr val="FF000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GO</a:t>
            </a:r>
            <a:endParaRPr lang="en-GB" sz="1200" dirty="0">
              <a:solidFill>
                <a:srgbClr val="000000"/>
              </a:solidFill>
              <a:latin typeface="Consolas" panose="020B0609020204030204" pitchFamily="49" charset="0"/>
            </a:endParaRPr>
          </a:p>
          <a:p>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ALTER</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TABLE</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dbo</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HeapTest</a:t>
            </a:r>
            <a:r>
              <a:rPr lang="en-GB" sz="1200" dirty="0">
                <a:solidFill>
                  <a:srgbClr val="000000"/>
                </a:solidFill>
                <a:latin typeface="Consolas" panose="020B0609020204030204" pitchFamily="49" charset="0"/>
              </a:rPr>
              <a:t>]</a:t>
            </a:r>
          </a:p>
          <a:p>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ADD</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CONSTRAINT</a:t>
            </a:r>
            <a:r>
              <a:rPr lang="en-GB" sz="1200" dirty="0">
                <a:solidFill>
                  <a:srgbClr val="000000"/>
                </a:solidFill>
                <a:latin typeface="Consolas" panose="020B0609020204030204" pitchFamily="49" charset="0"/>
              </a:rPr>
              <a:t> PK_ID </a:t>
            </a:r>
            <a:r>
              <a:rPr lang="en-GB" sz="1200" dirty="0">
                <a:solidFill>
                  <a:srgbClr val="0000FF"/>
                </a:solidFill>
                <a:latin typeface="Consolas" panose="020B0609020204030204" pitchFamily="49" charset="0"/>
              </a:rPr>
              <a:t>PRIMARY</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KEY</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NONCLUSTERED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ID</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endParaRPr lang="en-GB" sz="1200" dirty="0">
              <a:solidFill>
                <a:srgbClr val="000000"/>
              </a:solidFill>
              <a:latin typeface="Consolas" panose="020B0609020204030204" pitchFamily="49" charset="0"/>
            </a:endParaRPr>
          </a:p>
          <a:p>
            <a:r>
              <a:rPr lang="en-GB" sz="1200" dirty="0">
                <a:solidFill>
                  <a:srgbClr val="008000"/>
                </a:solidFill>
                <a:latin typeface="Consolas" panose="020B0609020204030204" pitchFamily="49" charset="0"/>
              </a:rPr>
              <a:t>--How much space are we using</a:t>
            </a:r>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SELECT</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page_count</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record_count</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avg_page_space_used_in_percent</a:t>
            </a:r>
            <a:r>
              <a:rPr lang="en-GB" sz="1200" dirty="0">
                <a:solidFill>
                  <a:srgbClr val="000000"/>
                </a:solidFill>
                <a:latin typeface="Consolas" panose="020B0609020204030204" pitchFamily="49" charset="0"/>
              </a:rPr>
              <a:t>]</a:t>
            </a:r>
          </a:p>
          <a:p>
            <a:r>
              <a:rPr lang="en-GB" sz="1200" dirty="0">
                <a:solidFill>
                  <a:srgbClr val="0000FF"/>
                </a:solidFill>
                <a:latin typeface="Consolas" panose="020B0609020204030204" pitchFamily="49" charset="0"/>
              </a:rPr>
              <a:t>FROM</a:t>
            </a:r>
            <a:r>
              <a:rPr lang="en-GB" sz="1200" dirty="0">
                <a:solidFill>
                  <a:srgbClr val="000000"/>
                </a:solidFill>
                <a:latin typeface="Consolas" panose="020B0609020204030204" pitchFamily="49" charset="0"/>
              </a:rPr>
              <a:t> </a:t>
            </a:r>
            <a:r>
              <a:rPr lang="en-GB" sz="1200" dirty="0" err="1">
                <a:solidFill>
                  <a:srgbClr val="00FF00"/>
                </a:solidFill>
                <a:latin typeface="Consolas" panose="020B0609020204030204" pitchFamily="49" charset="0"/>
              </a:rPr>
              <a:t>sys</a:t>
            </a:r>
            <a:r>
              <a:rPr lang="en-GB" sz="1200" dirty="0" err="1">
                <a:solidFill>
                  <a:srgbClr val="808080"/>
                </a:solidFill>
                <a:latin typeface="Consolas" panose="020B0609020204030204" pitchFamily="49" charset="0"/>
              </a:rPr>
              <a:t>.</a:t>
            </a:r>
            <a:r>
              <a:rPr lang="en-GB" sz="1200" dirty="0" err="1">
                <a:solidFill>
                  <a:srgbClr val="00FF00"/>
                </a:solidFill>
                <a:latin typeface="Consolas" panose="020B0609020204030204" pitchFamily="49" charset="0"/>
              </a:rPr>
              <a:t>dm_db_index_physical_stats</a:t>
            </a:r>
            <a:r>
              <a:rPr lang="en-GB" sz="1200" dirty="0">
                <a:solidFill>
                  <a:srgbClr val="0000FF"/>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FF00FF"/>
                </a:solidFill>
                <a:latin typeface="Consolas" panose="020B0609020204030204" pitchFamily="49" charset="0"/>
              </a:rPr>
              <a:t>DB_ID</a:t>
            </a:r>
            <a:r>
              <a:rPr lang="en-GB" sz="1200" dirty="0">
                <a:solidFill>
                  <a:srgbClr val="0000FF"/>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err="1">
                <a:solidFill>
                  <a:srgbClr val="FF0000"/>
                </a:solidFill>
                <a:latin typeface="Consolas" panose="020B0609020204030204" pitchFamily="49" charset="0"/>
              </a:rPr>
              <a:t>N'WideWorldImporters</a:t>
            </a:r>
            <a:r>
              <a:rPr lang="en-GB" sz="1200" dirty="0">
                <a:solidFill>
                  <a:srgbClr val="FF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FF00FF"/>
                </a:solidFill>
                <a:latin typeface="Consolas" panose="020B0609020204030204" pitchFamily="49" charset="0"/>
              </a:rPr>
              <a:t>OBJECT_ID</a:t>
            </a:r>
            <a:r>
              <a:rPr lang="en-GB" sz="1200" dirty="0">
                <a:solidFill>
                  <a:srgbClr val="0000FF"/>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err="1">
                <a:solidFill>
                  <a:srgbClr val="FF0000"/>
                </a:solidFill>
                <a:latin typeface="Consolas" panose="020B0609020204030204" pitchFamily="49" charset="0"/>
              </a:rPr>
              <a:t>N'HeapTest</a:t>
            </a:r>
            <a:r>
              <a:rPr lang="en-GB" sz="1200" dirty="0">
                <a:solidFill>
                  <a:srgbClr val="FF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0</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DEFAULT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FF0000"/>
                </a:solidFill>
                <a:latin typeface="Consolas" panose="020B0609020204030204" pitchFamily="49" charset="0"/>
              </a:rPr>
              <a:t>'DETAILED'</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GO</a:t>
            </a:r>
            <a:endParaRPr lang="en-GB" sz="1200" dirty="0">
              <a:solidFill>
                <a:srgbClr val="000000"/>
              </a:solidFill>
              <a:latin typeface="Consolas" panose="020B0609020204030204" pitchFamily="49" charset="0"/>
            </a:endParaRPr>
          </a:p>
          <a:p>
            <a:endParaRPr lang="en-GB" sz="1200" dirty="0">
              <a:solidFill>
                <a:srgbClr val="000000"/>
              </a:solidFill>
              <a:latin typeface="Consolas" panose="020B0609020204030204" pitchFamily="49" charset="0"/>
            </a:endParaRPr>
          </a:p>
          <a:p>
            <a:endParaRPr lang="en-GB" sz="1200" dirty="0">
              <a:solidFill>
                <a:srgbClr val="000000"/>
              </a:solidFill>
              <a:latin typeface="Consolas" panose="020B0609020204030204" pitchFamily="49" charset="0"/>
            </a:endParaRPr>
          </a:p>
          <a:p>
            <a:r>
              <a:rPr lang="en-GB" sz="1200" dirty="0">
                <a:solidFill>
                  <a:srgbClr val="008000"/>
                </a:solidFill>
                <a:latin typeface="Consolas" panose="020B0609020204030204" pitchFamily="49" charset="0"/>
              </a:rPr>
              <a:t>-- Insert 3000 rows, which will allocate 1500 pages</a:t>
            </a:r>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INSERT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INTO</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HeapTest</a:t>
            </a:r>
            <a:r>
              <a:rPr lang="en-GB" sz="1200" dirty="0">
                <a:solidFill>
                  <a:srgbClr val="0000FF"/>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Char1</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Char2</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VALUES </a:t>
            </a:r>
            <a:r>
              <a:rPr lang="en-GB" sz="1200" dirty="0">
                <a:solidFill>
                  <a:srgbClr val="808080"/>
                </a:solidFill>
                <a:latin typeface="Consolas" panose="020B0609020204030204" pitchFamily="49" charset="0"/>
              </a:rPr>
              <a:t>(</a:t>
            </a:r>
            <a:r>
              <a:rPr lang="en-GB" sz="1200" dirty="0">
                <a:solidFill>
                  <a:srgbClr val="FF00FF"/>
                </a:solidFill>
                <a:latin typeface="Consolas" panose="020B0609020204030204" pitchFamily="49" charset="0"/>
              </a:rPr>
              <a:t>REPLICATE</a:t>
            </a:r>
            <a:r>
              <a:rPr lang="en-GB" sz="1200" dirty="0">
                <a:solidFill>
                  <a:srgbClr val="808080"/>
                </a:solidFill>
                <a:latin typeface="Consolas" panose="020B0609020204030204" pitchFamily="49" charset="0"/>
              </a:rPr>
              <a:t>(</a:t>
            </a:r>
            <a:r>
              <a:rPr lang="en-GB" sz="1200" dirty="0">
                <a:solidFill>
                  <a:srgbClr val="FF0000"/>
                </a:solidFill>
                <a:latin typeface="Consolas" panose="020B0609020204030204" pitchFamily="49" charset="0"/>
              </a:rPr>
              <a:t>'a'</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4000</a:t>
            </a:r>
            <a:r>
              <a:rPr lang="en-GB" sz="1200" dirty="0">
                <a:solidFill>
                  <a:srgbClr val="808080"/>
                </a:solidFill>
                <a:latin typeface="Consolas" panose="020B0609020204030204" pitchFamily="49" charset="0"/>
              </a:rPr>
              <a:t>),</a:t>
            </a:r>
            <a:r>
              <a:rPr lang="en-GB" sz="1200" dirty="0">
                <a:solidFill>
                  <a:srgbClr val="FF00FF"/>
                </a:solidFill>
                <a:latin typeface="Consolas" panose="020B0609020204030204" pitchFamily="49" charset="0"/>
              </a:rPr>
              <a:t>REPLICATE</a:t>
            </a:r>
            <a:r>
              <a:rPr lang="en-GB" sz="1200" dirty="0">
                <a:solidFill>
                  <a:srgbClr val="808080"/>
                </a:solidFill>
                <a:latin typeface="Consolas" panose="020B0609020204030204" pitchFamily="49" charset="0"/>
              </a:rPr>
              <a:t>(</a:t>
            </a:r>
            <a:r>
              <a:rPr lang="en-GB" sz="1200" dirty="0">
                <a:solidFill>
                  <a:srgbClr val="FF0000"/>
                </a:solidFill>
                <a:latin typeface="Consolas" panose="020B0609020204030204" pitchFamily="49" charset="0"/>
              </a:rPr>
              <a:t>'B'</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4000</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GO</a:t>
            </a:r>
            <a:r>
              <a:rPr lang="en-GB" sz="1200" dirty="0">
                <a:solidFill>
                  <a:srgbClr val="000000"/>
                </a:solidFill>
                <a:latin typeface="Consolas" panose="020B0609020204030204" pitchFamily="49" charset="0"/>
              </a:rPr>
              <a:t> 3000</a:t>
            </a:r>
          </a:p>
          <a:p>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SELECT</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FROM</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dbo</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HeapTest</a:t>
            </a:r>
            <a:r>
              <a:rPr lang="en-GB" sz="1200" dirty="0">
                <a:solidFill>
                  <a:srgbClr val="000000"/>
                </a:solidFill>
                <a:latin typeface="Consolas" panose="020B0609020204030204" pitchFamily="49" charset="0"/>
              </a:rPr>
              <a:t>]</a:t>
            </a:r>
          </a:p>
          <a:p>
            <a:endParaRPr lang="en-GB" sz="1200" dirty="0">
              <a:solidFill>
                <a:srgbClr val="000000"/>
              </a:solidFill>
              <a:latin typeface="Consolas" panose="020B0609020204030204" pitchFamily="49" charset="0"/>
            </a:endParaRPr>
          </a:p>
          <a:p>
            <a:endParaRPr lang="en-GB" sz="1200" dirty="0">
              <a:solidFill>
                <a:srgbClr val="000000"/>
              </a:solidFill>
              <a:latin typeface="Consolas" panose="020B0609020204030204" pitchFamily="49" charset="0"/>
            </a:endParaRPr>
          </a:p>
          <a:p>
            <a:r>
              <a:rPr lang="en-GB" sz="1200" dirty="0">
                <a:solidFill>
                  <a:srgbClr val="008000"/>
                </a:solidFill>
                <a:latin typeface="Consolas" panose="020B0609020204030204" pitchFamily="49" charset="0"/>
              </a:rPr>
              <a:t>-- there are 3000 rows with 3000 pages.</a:t>
            </a:r>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SELECT</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page_count</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record_count</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avg_page_space_used_in_percent</a:t>
            </a:r>
            <a:r>
              <a:rPr lang="en-GB" sz="1200" dirty="0">
                <a:solidFill>
                  <a:srgbClr val="000000"/>
                </a:solidFill>
                <a:latin typeface="Consolas" panose="020B0609020204030204" pitchFamily="49" charset="0"/>
              </a:rPr>
              <a:t>]</a:t>
            </a:r>
          </a:p>
          <a:p>
            <a:r>
              <a:rPr lang="en-GB" sz="1200" dirty="0">
                <a:solidFill>
                  <a:srgbClr val="0000FF"/>
                </a:solidFill>
                <a:latin typeface="Consolas" panose="020B0609020204030204" pitchFamily="49" charset="0"/>
              </a:rPr>
              <a:t>FROM</a:t>
            </a:r>
            <a:r>
              <a:rPr lang="en-GB" sz="1200" dirty="0">
                <a:solidFill>
                  <a:srgbClr val="000000"/>
                </a:solidFill>
                <a:latin typeface="Consolas" panose="020B0609020204030204" pitchFamily="49" charset="0"/>
              </a:rPr>
              <a:t> </a:t>
            </a:r>
            <a:r>
              <a:rPr lang="en-GB" sz="1200" dirty="0" err="1">
                <a:solidFill>
                  <a:srgbClr val="00FF00"/>
                </a:solidFill>
                <a:latin typeface="Consolas" panose="020B0609020204030204" pitchFamily="49" charset="0"/>
              </a:rPr>
              <a:t>sys</a:t>
            </a:r>
            <a:r>
              <a:rPr lang="en-GB" sz="1200" dirty="0" err="1">
                <a:solidFill>
                  <a:srgbClr val="808080"/>
                </a:solidFill>
                <a:latin typeface="Consolas" panose="020B0609020204030204" pitchFamily="49" charset="0"/>
              </a:rPr>
              <a:t>.</a:t>
            </a:r>
            <a:r>
              <a:rPr lang="en-GB" sz="1200" dirty="0" err="1">
                <a:solidFill>
                  <a:srgbClr val="00FF00"/>
                </a:solidFill>
                <a:latin typeface="Consolas" panose="020B0609020204030204" pitchFamily="49" charset="0"/>
              </a:rPr>
              <a:t>dm_db_index_physical_stats</a:t>
            </a:r>
            <a:r>
              <a:rPr lang="en-GB" sz="1200" dirty="0">
                <a:solidFill>
                  <a:srgbClr val="0000FF"/>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FF00FF"/>
                </a:solidFill>
                <a:latin typeface="Consolas" panose="020B0609020204030204" pitchFamily="49" charset="0"/>
              </a:rPr>
              <a:t>DB_ID</a:t>
            </a:r>
            <a:r>
              <a:rPr lang="en-GB" sz="1200" dirty="0">
                <a:solidFill>
                  <a:srgbClr val="0000FF"/>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err="1">
                <a:solidFill>
                  <a:srgbClr val="FF0000"/>
                </a:solidFill>
                <a:latin typeface="Consolas" panose="020B0609020204030204" pitchFamily="49" charset="0"/>
              </a:rPr>
              <a:t>N'WideWorldImporters</a:t>
            </a:r>
            <a:r>
              <a:rPr lang="en-GB" sz="1200" dirty="0">
                <a:solidFill>
                  <a:srgbClr val="FF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FF00FF"/>
                </a:solidFill>
                <a:latin typeface="Consolas" panose="020B0609020204030204" pitchFamily="49" charset="0"/>
              </a:rPr>
              <a:t>OBJECT_ID</a:t>
            </a:r>
            <a:r>
              <a:rPr lang="en-GB" sz="1200" dirty="0">
                <a:solidFill>
                  <a:srgbClr val="0000FF"/>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err="1">
                <a:solidFill>
                  <a:srgbClr val="FF0000"/>
                </a:solidFill>
                <a:latin typeface="Consolas" panose="020B0609020204030204" pitchFamily="49" charset="0"/>
              </a:rPr>
              <a:t>N'HeapTest</a:t>
            </a:r>
            <a:r>
              <a:rPr lang="en-GB" sz="1200" dirty="0">
                <a:solidFill>
                  <a:srgbClr val="FF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0</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DEFAULT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FF0000"/>
                </a:solidFill>
                <a:latin typeface="Consolas" panose="020B0609020204030204" pitchFamily="49" charset="0"/>
              </a:rPr>
              <a:t>'DETAILED'</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GO</a:t>
            </a:r>
            <a:endParaRPr lang="en-GB" sz="1200" dirty="0">
              <a:solidFill>
                <a:srgbClr val="000000"/>
              </a:solidFill>
              <a:latin typeface="Consolas" panose="020B0609020204030204" pitchFamily="49" charset="0"/>
            </a:endParaRPr>
          </a:p>
          <a:p>
            <a:endParaRPr lang="en-GB" sz="1200" dirty="0">
              <a:solidFill>
                <a:srgbClr val="000000"/>
              </a:solidFill>
              <a:latin typeface="Consolas" panose="020B0609020204030204" pitchFamily="49" charset="0"/>
            </a:endParaRPr>
          </a:p>
          <a:p>
            <a:endParaRPr lang="en-GB" sz="1200" dirty="0">
              <a:solidFill>
                <a:srgbClr val="000000"/>
              </a:solidFill>
              <a:latin typeface="Consolas" panose="020B0609020204030204" pitchFamily="49" charset="0"/>
            </a:endParaRPr>
          </a:p>
          <a:p>
            <a:r>
              <a:rPr lang="en-GB" sz="1200" dirty="0">
                <a:solidFill>
                  <a:srgbClr val="008000"/>
                </a:solidFill>
                <a:latin typeface="Consolas" panose="020B0609020204030204" pitchFamily="49" charset="0"/>
              </a:rPr>
              <a:t>-- Delete all the rows</a:t>
            </a:r>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DELETE</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FROM</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HeapTest</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GO</a:t>
            </a:r>
            <a:endParaRPr lang="en-GB" sz="1200" dirty="0">
              <a:solidFill>
                <a:srgbClr val="000000"/>
              </a:solidFill>
              <a:latin typeface="Consolas" panose="020B0609020204030204" pitchFamily="49" charset="0"/>
            </a:endParaRPr>
          </a:p>
          <a:p>
            <a:endParaRPr lang="en-GB" sz="1200" dirty="0">
              <a:solidFill>
                <a:srgbClr val="000000"/>
              </a:solidFill>
              <a:latin typeface="Consolas" panose="020B0609020204030204" pitchFamily="49" charset="0"/>
            </a:endParaRPr>
          </a:p>
          <a:p>
            <a:r>
              <a:rPr lang="en-GB" sz="1200" dirty="0">
                <a:solidFill>
                  <a:srgbClr val="008000"/>
                </a:solidFill>
                <a:latin typeface="Consolas" panose="020B0609020204030204" pitchFamily="49" charset="0"/>
              </a:rPr>
              <a:t>-- there are now 0 rows but using 2913 pages.</a:t>
            </a:r>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SELECT</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page_count</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record_count</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avg_page_space_used_in_percent</a:t>
            </a:r>
            <a:r>
              <a:rPr lang="en-GB" sz="1200" dirty="0">
                <a:solidFill>
                  <a:srgbClr val="000000"/>
                </a:solidFill>
                <a:latin typeface="Consolas" panose="020B0609020204030204" pitchFamily="49" charset="0"/>
              </a:rPr>
              <a:t>]</a:t>
            </a:r>
          </a:p>
          <a:p>
            <a:r>
              <a:rPr lang="en-GB" sz="1200" dirty="0">
                <a:solidFill>
                  <a:srgbClr val="0000FF"/>
                </a:solidFill>
                <a:latin typeface="Consolas" panose="020B0609020204030204" pitchFamily="49" charset="0"/>
              </a:rPr>
              <a:t>FROM</a:t>
            </a:r>
            <a:r>
              <a:rPr lang="en-GB" sz="1200" dirty="0">
                <a:solidFill>
                  <a:srgbClr val="000000"/>
                </a:solidFill>
                <a:latin typeface="Consolas" panose="020B0609020204030204" pitchFamily="49" charset="0"/>
              </a:rPr>
              <a:t> </a:t>
            </a:r>
            <a:r>
              <a:rPr lang="en-GB" sz="1200" dirty="0" err="1">
                <a:solidFill>
                  <a:srgbClr val="00FF00"/>
                </a:solidFill>
                <a:latin typeface="Consolas" panose="020B0609020204030204" pitchFamily="49" charset="0"/>
              </a:rPr>
              <a:t>sys</a:t>
            </a:r>
            <a:r>
              <a:rPr lang="en-GB" sz="1200" dirty="0" err="1">
                <a:solidFill>
                  <a:srgbClr val="808080"/>
                </a:solidFill>
                <a:latin typeface="Consolas" panose="020B0609020204030204" pitchFamily="49" charset="0"/>
              </a:rPr>
              <a:t>.</a:t>
            </a:r>
            <a:r>
              <a:rPr lang="en-GB" sz="1200" dirty="0" err="1">
                <a:solidFill>
                  <a:srgbClr val="00FF00"/>
                </a:solidFill>
                <a:latin typeface="Consolas" panose="020B0609020204030204" pitchFamily="49" charset="0"/>
              </a:rPr>
              <a:t>dm_db_index_physical_stats</a:t>
            </a:r>
            <a:r>
              <a:rPr lang="en-GB" sz="1200" dirty="0">
                <a:solidFill>
                  <a:srgbClr val="0000FF"/>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FF00FF"/>
                </a:solidFill>
                <a:latin typeface="Consolas" panose="020B0609020204030204" pitchFamily="49" charset="0"/>
              </a:rPr>
              <a:t>DB_ID</a:t>
            </a:r>
            <a:r>
              <a:rPr lang="en-GB" sz="1200" dirty="0">
                <a:solidFill>
                  <a:srgbClr val="0000FF"/>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err="1">
                <a:solidFill>
                  <a:srgbClr val="FF0000"/>
                </a:solidFill>
                <a:latin typeface="Consolas" panose="020B0609020204030204" pitchFamily="49" charset="0"/>
              </a:rPr>
              <a:t>N'WideWorldImporters</a:t>
            </a:r>
            <a:r>
              <a:rPr lang="en-GB" sz="1200" dirty="0">
                <a:solidFill>
                  <a:srgbClr val="FF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FF00FF"/>
                </a:solidFill>
                <a:latin typeface="Consolas" panose="020B0609020204030204" pitchFamily="49" charset="0"/>
              </a:rPr>
              <a:t>OBJECT_ID</a:t>
            </a:r>
            <a:r>
              <a:rPr lang="en-GB" sz="1200" dirty="0">
                <a:solidFill>
                  <a:srgbClr val="0000FF"/>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err="1">
                <a:solidFill>
                  <a:srgbClr val="FF0000"/>
                </a:solidFill>
                <a:latin typeface="Consolas" panose="020B0609020204030204" pitchFamily="49" charset="0"/>
              </a:rPr>
              <a:t>N'HeapTest</a:t>
            </a:r>
            <a:r>
              <a:rPr lang="en-GB" sz="1200" dirty="0">
                <a:solidFill>
                  <a:srgbClr val="FF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0</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DEFAULT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FF0000"/>
                </a:solidFill>
                <a:latin typeface="Consolas" panose="020B0609020204030204" pitchFamily="49" charset="0"/>
              </a:rPr>
              <a:t>'DETAILED'</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GO</a:t>
            </a:r>
            <a:endParaRPr lang="en-GB" sz="1200" dirty="0">
              <a:solidFill>
                <a:srgbClr val="000000"/>
              </a:solidFill>
              <a:latin typeface="Consolas" panose="020B0609020204030204" pitchFamily="49" charset="0"/>
            </a:endParaRPr>
          </a:p>
          <a:p>
            <a:endParaRPr lang="en-GB" sz="1200" dirty="0">
              <a:solidFill>
                <a:srgbClr val="000000"/>
              </a:solidFill>
              <a:latin typeface="Consolas" panose="020B0609020204030204" pitchFamily="49" charset="0"/>
            </a:endParaRPr>
          </a:p>
          <a:p>
            <a:r>
              <a:rPr lang="en-GB" sz="1200" dirty="0">
                <a:solidFill>
                  <a:srgbClr val="008000"/>
                </a:solidFill>
                <a:latin typeface="Consolas" panose="020B0609020204030204" pitchFamily="49" charset="0"/>
              </a:rPr>
              <a:t>--reorganise our Primary non clustered Key</a:t>
            </a:r>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ALTER</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INDEX</a:t>
            </a:r>
            <a:r>
              <a:rPr lang="en-GB" sz="1200" dirty="0">
                <a:solidFill>
                  <a:srgbClr val="000000"/>
                </a:solidFill>
                <a:latin typeface="Consolas" panose="020B0609020204030204" pitchFamily="49" charset="0"/>
              </a:rPr>
              <a:t> PK_ID </a:t>
            </a:r>
            <a:r>
              <a:rPr lang="en-GB" sz="1200" dirty="0">
                <a:solidFill>
                  <a:srgbClr val="0000FF"/>
                </a:solidFill>
                <a:latin typeface="Consolas" panose="020B0609020204030204" pitchFamily="49" charset="0"/>
              </a:rPr>
              <a:t>ON</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dbo</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HeapTest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REORGANIZE</a:t>
            </a:r>
            <a:endParaRPr lang="en-GB" sz="1200" dirty="0">
              <a:solidFill>
                <a:srgbClr val="000000"/>
              </a:solidFill>
              <a:latin typeface="Consolas" panose="020B0609020204030204" pitchFamily="49" charset="0"/>
            </a:endParaRPr>
          </a:p>
          <a:p>
            <a:endParaRPr lang="en-GB" sz="1200" dirty="0">
              <a:solidFill>
                <a:srgbClr val="000000"/>
              </a:solidFill>
              <a:latin typeface="Consolas" panose="020B0609020204030204" pitchFamily="49" charset="0"/>
            </a:endParaRPr>
          </a:p>
          <a:p>
            <a:r>
              <a:rPr lang="en-GB" sz="1200" dirty="0">
                <a:solidFill>
                  <a:srgbClr val="008000"/>
                </a:solidFill>
                <a:latin typeface="Consolas" panose="020B0609020204030204" pitchFamily="49" charset="0"/>
              </a:rPr>
              <a:t>-- Still using 2913 pages.</a:t>
            </a:r>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SELECT</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page_count</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record_count</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avg_page_space_used_in_percent</a:t>
            </a:r>
            <a:r>
              <a:rPr lang="en-GB" sz="1200" dirty="0">
                <a:solidFill>
                  <a:srgbClr val="000000"/>
                </a:solidFill>
                <a:latin typeface="Consolas" panose="020B0609020204030204" pitchFamily="49" charset="0"/>
              </a:rPr>
              <a:t>]</a:t>
            </a:r>
          </a:p>
          <a:p>
            <a:r>
              <a:rPr lang="en-GB" sz="1200" dirty="0">
                <a:solidFill>
                  <a:srgbClr val="0000FF"/>
                </a:solidFill>
                <a:latin typeface="Consolas" panose="020B0609020204030204" pitchFamily="49" charset="0"/>
              </a:rPr>
              <a:t>FROM</a:t>
            </a:r>
            <a:r>
              <a:rPr lang="en-GB" sz="1200" dirty="0">
                <a:solidFill>
                  <a:srgbClr val="000000"/>
                </a:solidFill>
                <a:latin typeface="Consolas" panose="020B0609020204030204" pitchFamily="49" charset="0"/>
              </a:rPr>
              <a:t> </a:t>
            </a:r>
            <a:r>
              <a:rPr lang="en-GB" sz="1200" dirty="0" err="1">
                <a:solidFill>
                  <a:srgbClr val="00FF00"/>
                </a:solidFill>
                <a:latin typeface="Consolas" panose="020B0609020204030204" pitchFamily="49" charset="0"/>
              </a:rPr>
              <a:t>sys</a:t>
            </a:r>
            <a:r>
              <a:rPr lang="en-GB" sz="1200" dirty="0" err="1">
                <a:solidFill>
                  <a:srgbClr val="808080"/>
                </a:solidFill>
                <a:latin typeface="Consolas" panose="020B0609020204030204" pitchFamily="49" charset="0"/>
              </a:rPr>
              <a:t>.</a:t>
            </a:r>
            <a:r>
              <a:rPr lang="en-GB" sz="1200" dirty="0" err="1">
                <a:solidFill>
                  <a:srgbClr val="00FF00"/>
                </a:solidFill>
                <a:latin typeface="Consolas" panose="020B0609020204030204" pitchFamily="49" charset="0"/>
              </a:rPr>
              <a:t>dm_db_index_physical_stats</a:t>
            </a:r>
            <a:r>
              <a:rPr lang="en-GB" sz="1200" dirty="0">
                <a:solidFill>
                  <a:srgbClr val="0000FF"/>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FF00FF"/>
                </a:solidFill>
                <a:latin typeface="Consolas" panose="020B0609020204030204" pitchFamily="49" charset="0"/>
              </a:rPr>
              <a:t>DB_ID</a:t>
            </a:r>
            <a:r>
              <a:rPr lang="en-GB" sz="1200" dirty="0">
                <a:solidFill>
                  <a:srgbClr val="0000FF"/>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err="1">
                <a:solidFill>
                  <a:srgbClr val="FF0000"/>
                </a:solidFill>
                <a:latin typeface="Consolas" panose="020B0609020204030204" pitchFamily="49" charset="0"/>
              </a:rPr>
              <a:t>N'WideWorldImporters</a:t>
            </a:r>
            <a:r>
              <a:rPr lang="en-GB" sz="1200" dirty="0">
                <a:solidFill>
                  <a:srgbClr val="FF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FF00FF"/>
                </a:solidFill>
                <a:latin typeface="Consolas" panose="020B0609020204030204" pitchFamily="49" charset="0"/>
              </a:rPr>
              <a:t>OBJECT_ID</a:t>
            </a:r>
            <a:r>
              <a:rPr lang="en-GB" sz="1200" dirty="0">
                <a:solidFill>
                  <a:srgbClr val="0000FF"/>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err="1">
                <a:solidFill>
                  <a:srgbClr val="FF0000"/>
                </a:solidFill>
                <a:latin typeface="Consolas" panose="020B0609020204030204" pitchFamily="49" charset="0"/>
              </a:rPr>
              <a:t>N'HeapTest</a:t>
            </a:r>
            <a:r>
              <a:rPr lang="en-GB" sz="1200" dirty="0">
                <a:solidFill>
                  <a:srgbClr val="FF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0</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DEFAULT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FF0000"/>
                </a:solidFill>
                <a:latin typeface="Consolas" panose="020B0609020204030204" pitchFamily="49" charset="0"/>
              </a:rPr>
              <a:t>'DETAILED'</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GO</a:t>
            </a:r>
            <a:endParaRPr lang="en-GB" sz="1200" dirty="0">
              <a:solidFill>
                <a:srgbClr val="000000"/>
              </a:solidFill>
              <a:latin typeface="Consolas" panose="020B0609020204030204" pitchFamily="49" charset="0"/>
            </a:endParaRPr>
          </a:p>
          <a:p>
            <a:endParaRPr lang="en-GB" sz="1200" dirty="0">
              <a:solidFill>
                <a:srgbClr val="000000"/>
              </a:solidFill>
              <a:latin typeface="Consolas" panose="020B0609020204030204" pitchFamily="49" charset="0"/>
            </a:endParaRPr>
          </a:p>
          <a:p>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ALTER</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TABLE</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dbo</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a:t>
            </a:r>
            <a:r>
              <a:rPr lang="en-GB" sz="1200" dirty="0" err="1">
                <a:solidFill>
                  <a:srgbClr val="000000"/>
                </a:solidFill>
                <a:latin typeface="Consolas" panose="020B0609020204030204" pitchFamily="49" charset="0"/>
              </a:rPr>
              <a:t>HeapTest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REBUILD</a:t>
            </a:r>
            <a:endParaRPr lang="en-GB" sz="1200" dirty="0">
              <a:solidFill>
                <a:srgbClr val="000000"/>
              </a:solidFill>
              <a:latin typeface="Consolas" panose="020B0609020204030204" pitchFamily="49" charset="0"/>
            </a:endParaRPr>
          </a:p>
          <a:p>
            <a:endParaRPr lang="en-GB" sz="1200" dirty="0">
              <a:solidFill>
                <a:srgbClr val="000000"/>
              </a:solidFill>
              <a:latin typeface="Consolas" panose="020B0609020204030204" pitchFamily="49" charset="0"/>
            </a:endParaRPr>
          </a:p>
          <a:p>
            <a:r>
              <a:rPr lang="en-GB" sz="1200" dirty="0">
                <a:solidFill>
                  <a:srgbClr val="008000"/>
                </a:solidFill>
                <a:latin typeface="Consolas" panose="020B0609020204030204" pitchFamily="49" charset="0"/>
              </a:rPr>
              <a:t>-- now the space is free</a:t>
            </a:r>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SELECT</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page_count</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record_count</a:t>
            </a:r>
            <a:r>
              <a:rPr lang="en-GB" sz="1200" dirty="0">
                <a:solidFill>
                  <a:srgbClr val="00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avg_page_space_used_in_percent</a:t>
            </a:r>
            <a:r>
              <a:rPr lang="en-GB" sz="1200" dirty="0">
                <a:solidFill>
                  <a:srgbClr val="000000"/>
                </a:solidFill>
                <a:latin typeface="Consolas" panose="020B0609020204030204" pitchFamily="49" charset="0"/>
              </a:rPr>
              <a:t>]</a:t>
            </a:r>
          </a:p>
          <a:p>
            <a:r>
              <a:rPr lang="en-GB" sz="1200" dirty="0">
                <a:solidFill>
                  <a:srgbClr val="0000FF"/>
                </a:solidFill>
                <a:latin typeface="Consolas" panose="020B0609020204030204" pitchFamily="49" charset="0"/>
              </a:rPr>
              <a:t>FROM</a:t>
            </a:r>
            <a:r>
              <a:rPr lang="en-GB" sz="1200" dirty="0">
                <a:solidFill>
                  <a:srgbClr val="000000"/>
                </a:solidFill>
                <a:latin typeface="Consolas" panose="020B0609020204030204" pitchFamily="49" charset="0"/>
              </a:rPr>
              <a:t> </a:t>
            </a:r>
            <a:r>
              <a:rPr lang="en-GB" sz="1200" dirty="0" err="1">
                <a:solidFill>
                  <a:srgbClr val="00FF00"/>
                </a:solidFill>
                <a:latin typeface="Consolas" panose="020B0609020204030204" pitchFamily="49" charset="0"/>
              </a:rPr>
              <a:t>sys</a:t>
            </a:r>
            <a:r>
              <a:rPr lang="en-GB" sz="1200" dirty="0" err="1">
                <a:solidFill>
                  <a:srgbClr val="808080"/>
                </a:solidFill>
                <a:latin typeface="Consolas" panose="020B0609020204030204" pitchFamily="49" charset="0"/>
              </a:rPr>
              <a:t>.</a:t>
            </a:r>
            <a:r>
              <a:rPr lang="en-GB" sz="1200" dirty="0" err="1">
                <a:solidFill>
                  <a:srgbClr val="00FF00"/>
                </a:solidFill>
                <a:latin typeface="Consolas" panose="020B0609020204030204" pitchFamily="49" charset="0"/>
              </a:rPr>
              <a:t>dm_db_index_physical_stats</a:t>
            </a:r>
            <a:r>
              <a:rPr lang="en-GB" sz="1200" dirty="0">
                <a:solidFill>
                  <a:srgbClr val="0000FF"/>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a:solidFill>
                  <a:srgbClr val="FF00FF"/>
                </a:solidFill>
                <a:latin typeface="Consolas" panose="020B0609020204030204" pitchFamily="49" charset="0"/>
              </a:rPr>
              <a:t>DB_ID</a:t>
            </a:r>
            <a:r>
              <a:rPr lang="en-GB" sz="1200" dirty="0">
                <a:solidFill>
                  <a:srgbClr val="0000FF"/>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err="1">
                <a:solidFill>
                  <a:srgbClr val="FF0000"/>
                </a:solidFill>
                <a:latin typeface="Consolas" panose="020B0609020204030204" pitchFamily="49" charset="0"/>
              </a:rPr>
              <a:t>N'WideWorldImporters</a:t>
            </a:r>
            <a:r>
              <a:rPr lang="en-GB" sz="1200" dirty="0">
                <a:solidFill>
                  <a:srgbClr val="FF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FF00FF"/>
                </a:solidFill>
                <a:latin typeface="Consolas" panose="020B0609020204030204" pitchFamily="49" charset="0"/>
              </a:rPr>
              <a:t>OBJECT_ID</a:t>
            </a:r>
            <a:r>
              <a:rPr lang="en-GB" sz="1200" dirty="0">
                <a:solidFill>
                  <a:srgbClr val="0000FF"/>
                </a:solidFill>
                <a:latin typeface="Consolas" panose="020B0609020204030204" pitchFamily="49" charset="0"/>
              </a:rPr>
              <a:t> </a:t>
            </a:r>
            <a:r>
              <a:rPr lang="en-GB" sz="1200" dirty="0">
                <a:solidFill>
                  <a:srgbClr val="808080"/>
                </a:solidFill>
                <a:latin typeface="Consolas" panose="020B0609020204030204" pitchFamily="49" charset="0"/>
              </a:rPr>
              <a:t>(</a:t>
            </a:r>
            <a:r>
              <a:rPr lang="en-GB" sz="1200" dirty="0" err="1">
                <a:solidFill>
                  <a:srgbClr val="FF0000"/>
                </a:solidFill>
                <a:latin typeface="Consolas" panose="020B0609020204030204" pitchFamily="49" charset="0"/>
              </a:rPr>
              <a:t>N'HeapTest</a:t>
            </a:r>
            <a:r>
              <a:rPr lang="en-GB" sz="1200" dirty="0">
                <a:solidFill>
                  <a:srgbClr val="FF0000"/>
                </a:solidFill>
                <a:latin typeface="Consolas" panose="020B0609020204030204" pitchFamily="49" charset="0"/>
              </a:rPr>
              <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0</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DEFAULT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FF0000"/>
                </a:solidFill>
                <a:latin typeface="Consolas" panose="020B0609020204030204" pitchFamily="49" charset="0"/>
              </a:rPr>
              <a:t>'DETAILED'</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GB" sz="1200" dirty="0">
                <a:solidFill>
                  <a:srgbClr val="0000FF"/>
                </a:solidFill>
                <a:latin typeface="Consolas" panose="020B0609020204030204" pitchFamily="49" charset="0"/>
              </a:rPr>
              <a:t>GO</a:t>
            </a:r>
            <a:endParaRPr lang="en-GB" dirty="0"/>
          </a:p>
          <a:p>
            <a:endParaRPr lang="en-GB" dirty="0"/>
          </a:p>
        </p:txBody>
      </p:sp>
      <p:sp>
        <p:nvSpPr>
          <p:cNvPr id="4" name="Slide Number Placeholder 3"/>
          <p:cNvSpPr>
            <a:spLocks noGrp="1"/>
          </p:cNvSpPr>
          <p:nvPr>
            <p:ph type="sldNum" sz="quarter" idx="5"/>
          </p:nvPr>
        </p:nvSpPr>
        <p:spPr/>
        <p:txBody>
          <a:bodyPr/>
          <a:lstStyle/>
          <a:p>
            <a:fld id="{31F153C2-95DF-406E-914B-62CDA018AD63}" type="slidenum">
              <a:rPr lang="en-GB" smtClean="0"/>
              <a:t>20</a:t>
            </a:fld>
            <a:endParaRPr lang="en-GB"/>
          </a:p>
        </p:txBody>
      </p:sp>
    </p:spTree>
    <p:extLst>
      <p:ext uri="{BB962C8B-B14F-4D97-AF65-F5344CB8AC3E}">
        <p14:creationId xmlns:p14="http://schemas.microsoft.com/office/powerpoint/2010/main" val="385772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We have all come across tables with no indexes leading to bad performance but the opposite is true, too many indexes can have the same effect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Another one from my days in the UK</a:t>
            </a:r>
          </a:p>
          <a:p>
            <a:endParaRPr lang="en-GB" dirty="0"/>
          </a:p>
          <a:p>
            <a:endParaRPr lang="en-GB" dirty="0"/>
          </a:p>
          <a:p>
            <a:r>
              <a:rPr lang="en-GB" dirty="0"/>
              <a:t>We had a large database that ran on a standalone physical machine with its own disks.</a:t>
            </a:r>
          </a:p>
          <a:p>
            <a:endParaRPr lang="en-GB" dirty="0"/>
          </a:p>
          <a:p>
            <a:r>
              <a:rPr lang="en-GB" dirty="0"/>
              <a:t>We had to move to VM with shared storage. Performance went down loading data from disk and the (same) end user complained </a:t>
            </a:r>
          </a:p>
          <a:p>
            <a:endParaRPr lang="en-GB" dirty="0"/>
          </a:p>
          <a:p>
            <a:r>
              <a:rPr lang="en-GB" dirty="0"/>
              <a:t>We pointed out ways we could improve the database design but the answer was always “It worked OK on the old server”</a:t>
            </a:r>
          </a:p>
          <a:p>
            <a:endParaRPr lang="en-GB" dirty="0"/>
          </a:p>
          <a:p>
            <a:r>
              <a:rPr lang="en-GB" dirty="0"/>
              <a:t>Anyway eventually we employed a well known consultancy (</a:t>
            </a:r>
            <a:r>
              <a:rPr lang="en-GB" dirty="0" err="1"/>
              <a:t>Coeo</a:t>
            </a:r>
            <a:r>
              <a:rPr lang="en-GB" dirty="0"/>
              <a:t>) to examine the database and he found masses of duplicate and unused indexes </a:t>
            </a:r>
          </a:p>
          <a:p>
            <a:endParaRPr lang="en-GB" dirty="0"/>
          </a:p>
          <a:p>
            <a:r>
              <a:rPr lang="en-GB" dirty="0"/>
              <a:t>We shrank the database by a quarter and performance was instantly better </a:t>
            </a:r>
          </a:p>
          <a:p>
            <a:endParaRPr lang="en-GB" dirty="0"/>
          </a:p>
          <a:p>
            <a:r>
              <a:rPr lang="en-GB" dirty="0"/>
              <a:t>* check for duplicate indexes</a:t>
            </a:r>
          </a:p>
          <a:p>
            <a:endParaRPr lang="en-GB" dirty="0"/>
          </a:p>
          <a:p>
            <a:r>
              <a:rPr lang="en-GB" dirty="0"/>
              <a:t>* ensure server has been running </a:t>
            </a:r>
            <a:r>
              <a:rPr lang="en-GB"/>
              <a:t>long enough</a:t>
            </a:r>
            <a:endParaRPr lang="en-GB" dirty="0"/>
          </a:p>
          <a:p>
            <a:endParaRPr lang="en-GB" dirty="0"/>
          </a:p>
        </p:txBody>
      </p:sp>
      <p:sp>
        <p:nvSpPr>
          <p:cNvPr id="4" name="Slide Number Placeholder 3"/>
          <p:cNvSpPr>
            <a:spLocks noGrp="1"/>
          </p:cNvSpPr>
          <p:nvPr>
            <p:ph type="sldNum" sz="quarter" idx="5"/>
          </p:nvPr>
        </p:nvSpPr>
        <p:spPr/>
        <p:txBody>
          <a:bodyPr/>
          <a:lstStyle/>
          <a:p>
            <a:fld id="{31F153C2-95DF-406E-914B-62CDA018AD63}" type="slidenum">
              <a:rPr lang="en-GB" smtClean="0"/>
              <a:t>21</a:t>
            </a:fld>
            <a:endParaRPr lang="en-GB"/>
          </a:p>
        </p:txBody>
      </p:sp>
    </p:spTree>
    <p:extLst>
      <p:ext uri="{BB962C8B-B14F-4D97-AF65-F5344CB8AC3E}">
        <p14:creationId xmlns:p14="http://schemas.microsoft.com/office/powerpoint/2010/main" val="3920129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From the real world</a:t>
            </a:r>
          </a:p>
          <a:p>
            <a:endParaRPr lang="en-GB" dirty="0"/>
          </a:p>
          <a:p>
            <a:r>
              <a:rPr lang="en-GB" dirty="0"/>
              <a:t>An index with every column of the table in it.</a:t>
            </a:r>
          </a:p>
          <a:p>
            <a:endParaRPr lang="en-GB" dirty="0"/>
          </a:p>
          <a:p>
            <a:r>
              <a:rPr lang="en-GB" dirty="0"/>
              <a:t>Basically a copy of the table, doubling its size</a:t>
            </a:r>
          </a:p>
          <a:p>
            <a:endParaRPr lang="en-GB" dirty="0"/>
          </a:p>
          <a:p>
            <a:r>
              <a:rPr lang="en-GB" dirty="0"/>
              <a:t>Not good. </a:t>
            </a:r>
          </a:p>
        </p:txBody>
      </p:sp>
      <p:sp>
        <p:nvSpPr>
          <p:cNvPr id="4" name="Slide Number Placeholder 3"/>
          <p:cNvSpPr>
            <a:spLocks noGrp="1"/>
          </p:cNvSpPr>
          <p:nvPr>
            <p:ph type="sldNum" sz="quarter" idx="5"/>
          </p:nvPr>
        </p:nvSpPr>
        <p:spPr/>
        <p:txBody>
          <a:bodyPr/>
          <a:lstStyle/>
          <a:p>
            <a:fld id="{31F153C2-95DF-406E-914B-62CDA018AD63}" type="slidenum">
              <a:rPr lang="en-GB" smtClean="0"/>
              <a:t>22</a:t>
            </a:fld>
            <a:endParaRPr lang="en-GB"/>
          </a:p>
        </p:txBody>
      </p:sp>
    </p:spTree>
    <p:extLst>
      <p:ext uri="{BB962C8B-B14F-4D97-AF65-F5344CB8AC3E}">
        <p14:creationId xmlns:p14="http://schemas.microsoft.com/office/powerpoint/2010/main" val="358087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give you a little</a:t>
            </a:r>
            <a:r>
              <a:rPr lang="en-GB" baseline="0" dirty="0"/>
              <a:t> bit of information about me. </a:t>
            </a:r>
          </a:p>
          <a:p>
            <a:endParaRPr lang="en-GB" baseline="0" dirty="0"/>
          </a:p>
          <a:p>
            <a:r>
              <a:rPr lang="en-GB" baseline="0" dirty="0"/>
              <a:t>I have been working with SQL Sever and the Microsoft data platform for about 20 years.</a:t>
            </a:r>
          </a:p>
          <a:p>
            <a:endParaRPr lang="en-GB" baseline="0" dirty="0"/>
          </a:p>
          <a:p>
            <a:r>
              <a:rPr lang="en-GB" baseline="0" dirty="0"/>
              <a:t>In that time I have had a variety of jobs, from report writer, web developer and DBA</a:t>
            </a:r>
          </a:p>
          <a:p>
            <a:endParaRPr lang="en-GB" baseline="0" dirty="0"/>
          </a:p>
          <a:p>
            <a:r>
              <a:rPr lang="en-GB" baseline="0" dirty="0"/>
              <a:t>For the last 12 years I have been running a small consulting and training business, gethynellis.com, and of late we have partnered with our good friends at </a:t>
            </a:r>
            <a:r>
              <a:rPr lang="en-GB" baseline="0" dirty="0" err="1"/>
              <a:t>Wyeden</a:t>
            </a:r>
            <a:r>
              <a:rPr lang="en-GB" baseline="0" dirty="0"/>
              <a:t> to offer cost effective end to solutions in the following areas</a:t>
            </a:r>
          </a:p>
          <a:p>
            <a:endParaRPr lang="en-GB" baseline="0" dirty="0"/>
          </a:p>
          <a:p>
            <a:pPr marL="171450" indent="-171450">
              <a:buFont typeface="Arial" panose="020B0604020202020204" pitchFamily="34" charset="0"/>
              <a:buChar char="•"/>
            </a:pPr>
            <a:r>
              <a:rPr lang="en-GB" baseline="0" dirty="0"/>
              <a:t>Data platform architecture and design - including high availability and disaster recovery solutions and obviously how to licence those</a:t>
            </a:r>
          </a:p>
          <a:p>
            <a:pPr marL="171450" indent="-171450">
              <a:buFont typeface="Arial" panose="020B0604020202020204" pitchFamily="34" charset="0"/>
              <a:buChar char="•"/>
            </a:pPr>
            <a:r>
              <a:rPr lang="en-GB" baseline="0" dirty="0"/>
              <a:t>SQL Server migrations – including upgrades and  migrations to a range of cloud solutions</a:t>
            </a:r>
          </a:p>
          <a:p>
            <a:pPr marL="171450" indent="-171450">
              <a:buFont typeface="Arial" panose="020B0604020202020204" pitchFamily="34" charset="0"/>
              <a:buChar char="•"/>
            </a:pPr>
            <a:r>
              <a:rPr lang="en-GB" baseline="0" dirty="0"/>
              <a:t>SQL Server health Checks and performance tune ups.</a:t>
            </a:r>
          </a:p>
          <a:p>
            <a:pPr marL="171450" indent="-171450">
              <a:buFont typeface="Arial" panose="020B0604020202020204" pitchFamily="34" charset="0"/>
              <a:buChar char="•"/>
            </a:pPr>
            <a:r>
              <a:rPr lang="en-GB" baseline="0" dirty="0"/>
              <a:t>SQL Server and Microsoft Data platform training including the Microsoft Official Curriculum of courses </a:t>
            </a:r>
          </a:p>
          <a:p>
            <a:pPr marL="171450" indent="-171450">
              <a:buFont typeface="Arial" panose="020B0604020202020204" pitchFamily="34" charset="0"/>
              <a:buChar char="•"/>
            </a:pPr>
            <a:endParaRPr lang="en-GB" baseline="0" dirty="0"/>
          </a:p>
          <a:p>
            <a:pPr marL="0" indent="0">
              <a:buFont typeface="Arial" panose="020B0604020202020204" pitchFamily="34" charset="0"/>
              <a:buNone/>
            </a:pPr>
            <a:r>
              <a:rPr lang="en-GB" baseline="0" dirty="0"/>
              <a:t>You can follow me on twitter and feel free to look me up and connect with me on LinkedIn – we follow back</a:t>
            </a:r>
          </a:p>
          <a:p>
            <a:pPr marL="0" indent="0">
              <a:buFont typeface="Arial" panose="020B0604020202020204" pitchFamily="34" charset="0"/>
              <a:buNone/>
            </a:pPr>
            <a:r>
              <a:rPr lang="en-GB" baseline="0" dirty="0"/>
              <a:t>If you have any questions on what we discuss in this session today, do feel free to send me an email</a:t>
            </a:r>
          </a:p>
          <a:p>
            <a:pPr marL="0" indent="0">
              <a:buFont typeface="Arial" panose="020B0604020202020204" pitchFamily="34" charset="0"/>
              <a:buNone/>
            </a:pPr>
            <a:endParaRPr lang="en-GB" baseline="0" dirty="0"/>
          </a:p>
          <a:p>
            <a:pPr marL="0" indent="0">
              <a:buFont typeface="Arial" panose="020B0604020202020204" pitchFamily="34" charset="0"/>
              <a:buNone/>
            </a:pPr>
            <a:endParaRPr lang="en-GB" baseline="0" dirty="0"/>
          </a:p>
          <a:p>
            <a:pPr marL="0" indent="0">
              <a:spcBef>
                <a:spcPts val="0"/>
              </a:spcBef>
              <a:buFont typeface="Arial" panose="020B0604020202020204" pitchFamily="34" charset="0"/>
              <a:buNone/>
            </a:pPr>
            <a:r>
              <a:rPr lang="en-GB" dirty="0">
                <a:solidFill>
                  <a:schemeClr val="tx2"/>
                </a:solidFill>
              </a:rPr>
              <a:t>Let me tell you a story, it involves:</a:t>
            </a:r>
          </a:p>
          <a:p>
            <a:pPr marL="0" indent="0">
              <a:spcBef>
                <a:spcPts val="0"/>
              </a:spcBef>
              <a:buFont typeface="Arial" panose="020B0604020202020204" pitchFamily="34" charset="0"/>
              <a:buNone/>
            </a:pPr>
            <a:endParaRPr lang="en-GB" dirty="0">
              <a:solidFill>
                <a:schemeClr val="tx2"/>
              </a:solidFill>
            </a:endParaRPr>
          </a:p>
          <a:p>
            <a:pPr marL="0" indent="0">
              <a:spcBef>
                <a:spcPts val="0"/>
              </a:spcBef>
              <a:buFont typeface="Arial" panose="020B0604020202020204" pitchFamily="34" charset="0"/>
              <a:buNone/>
            </a:pPr>
            <a:r>
              <a:rPr lang="en-GB" dirty="0">
                <a:solidFill>
                  <a:schemeClr val="tx2"/>
                </a:solidFill>
              </a:rPr>
              <a:t>Berry Wand </a:t>
            </a:r>
          </a:p>
          <a:p>
            <a:pPr marL="0" indent="0">
              <a:spcBef>
                <a:spcPts val="0"/>
              </a:spcBef>
              <a:buFont typeface="Arial" panose="020B0604020202020204" pitchFamily="34" charset="0"/>
              <a:buNone/>
            </a:pPr>
            <a:r>
              <a:rPr lang="en-GB" dirty="0">
                <a:solidFill>
                  <a:schemeClr val="tx2"/>
                </a:solidFill>
              </a:rPr>
              <a:t>Billy Beane</a:t>
            </a:r>
          </a:p>
          <a:p>
            <a:pPr marL="0" indent="0">
              <a:spcBef>
                <a:spcPts val="0"/>
              </a:spcBef>
              <a:buFont typeface="Arial" panose="020B0604020202020204" pitchFamily="34" charset="0"/>
              <a:buNone/>
            </a:pPr>
            <a:r>
              <a:rPr lang="en-GB" dirty="0">
                <a:solidFill>
                  <a:schemeClr val="tx2"/>
                </a:solidFill>
              </a:rPr>
              <a:t>Peter Brand</a:t>
            </a:r>
          </a:p>
          <a:p>
            <a:pPr marL="0" indent="0">
              <a:spcBef>
                <a:spcPts val="0"/>
              </a:spcBef>
              <a:buFont typeface="Arial" panose="020B0604020202020204" pitchFamily="34" charset="0"/>
              <a:buNone/>
            </a:pPr>
            <a:endParaRPr lang="en-GB" baseline="0" dirty="0">
              <a:solidFill>
                <a:schemeClr val="tx2"/>
              </a:solidFill>
            </a:endParaRPr>
          </a:p>
          <a:p>
            <a:pPr marL="0" indent="0">
              <a:spcBef>
                <a:spcPts val="0"/>
              </a:spcBef>
              <a:buFont typeface="Arial" panose="020B0604020202020204" pitchFamily="34" charset="0"/>
              <a:buNone/>
            </a:pPr>
            <a:r>
              <a:rPr lang="en-GB" baseline="0" dirty="0">
                <a:solidFill>
                  <a:schemeClr val="tx2"/>
                </a:solidFill>
              </a:rPr>
              <a:t>And this my friends is a true story</a:t>
            </a:r>
            <a:endParaRPr lang="en-GB" baseline="0" dirty="0"/>
          </a:p>
          <a:p>
            <a:endParaRPr lang="en-GB" dirty="0"/>
          </a:p>
        </p:txBody>
      </p:sp>
      <p:sp>
        <p:nvSpPr>
          <p:cNvPr id="4" name="Slide Number Placeholder 3"/>
          <p:cNvSpPr>
            <a:spLocks noGrp="1"/>
          </p:cNvSpPr>
          <p:nvPr>
            <p:ph type="sldNum" sz="quarter" idx="5"/>
          </p:nvPr>
        </p:nvSpPr>
        <p:spPr/>
        <p:txBody>
          <a:bodyPr/>
          <a:lstStyle/>
          <a:p>
            <a:fld id="{31F153C2-95DF-406E-914B-62CDA018AD63}" type="slidenum">
              <a:rPr lang="en-GB" smtClean="0"/>
              <a:t>4</a:t>
            </a:fld>
            <a:endParaRPr lang="en-GB"/>
          </a:p>
        </p:txBody>
      </p:sp>
    </p:spTree>
    <p:extLst>
      <p:ext uri="{BB962C8B-B14F-4D97-AF65-F5344CB8AC3E}">
        <p14:creationId xmlns:p14="http://schemas.microsoft.com/office/powerpoint/2010/main" val="3479908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An bonus if time</a:t>
            </a:r>
          </a:p>
          <a:p>
            <a:r>
              <a:rPr lang="en-GB" dirty="0"/>
              <a:t>Brent published this one on his blog. Quite interesting don’t have all the details. </a:t>
            </a:r>
          </a:p>
          <a:p>
            <a:endParaRPr lang="en-GB" dirty="0"/>
          </a:p>
          <a:p>
            <a:r>
              <a:rPr lang="en-GB" dirty="0"/>
              <a:t>Again check </a:t>
            </a:r>
            <a:r>
              <a:rPr lang="en-GB"/>
              <a:t>before releasing </a:t>
            </a:r>
            <a:r>
              <a:rPr lang="en-GB" dirty="0"/>
              <a:t>to prod</a:t>
            </a:r>
          </a:p>
        </p:txBody>
      </p:sp>
      <p:sp>
        <p:nvSpPr>
          <p:cNvPr id="4" name="Slide Number Placeholder 3"/>
          <p:cNvSpPr>
            <a:spLocks noGrp="1"/>
          </p:cNvSpPr>
          <p:nvPr>
            <p:ph type="sldNum" sz="quarter" idx="5"/>
          </p:nvPr>
        </p:nvSpPr>
        <p:spPr/>
        <p:txBody>
          <a:bodyPr/>
          <a:lstStyle/>
          <a:p>
            <a:fld id="{31F153C2-95DF-406E-914B-62CDA018AD63}" type="slidenum">
              <a:rPr lang="en-GB" smtClean="0"/>
              <a:t>24</a:t>
            </a:fld>
            <a:endParaRPr lang="en-GB"/>
          </a:p>
        </p:txBody>
      </p:sp>
    </p:spTree>
    <p:extLst>
      <p:ext uri="{BB962C8B-B14F-4D97-AF65-F5344CB8AC3E}">
        <p14:creationId xmlns:p14="http://schemas.microsoft.com/office/powerpoint/2010/main" val="3783309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An bonus if time</a:t>
            </a:r>
          </a:p>
          <a:p>
            <a:r>
              <a:rPr lang="en-GB" dirty="0"/>
              <a:t>Brent published this one on his blog. Quite interesting don’t have all the details. </a:t>
            </a:r>
          </a:p>
          <a:p>
            <a:endParaRPr lang="en-GB" dirty="0"/>
          </a:p>
          <a:p>
            <a:r>
              <a:rPr lang="en-GB" dirty="0"/>
              <a:t>Again check </a:t>
            </a:r>
            <a:r>
              <a:rPr lang="en-GB"/>
              <a:t>before releasing </a:t>
            </a:r>
            <a:r>
              <a:rPr lang="en-GB" dirty="0"/>
              <a:t>to prod</a:t>
            </a:r>
          </a:p>
        </p:txBody>
      </p:sp>
      <p:sp>
        <p:nvSpPr>
          <p:cNvPr id="4" name="Slide Number Placeholder 3"/>
          <p:cNvSpPr>
            <a:spLocks noGrp="1"/>
          </p:cNvSpPr>
          <p:nvPr>
            <p:ph type="sldNum" sz="quarter" idx="5"/>
          </p:nvPr>
        </p:nvSpPr>
        <p:spPr/>
        <p:txBody>
          <a:bodyPr/>
          <a:lstStyle/>
          <a:p>
            <a:fld id="{31F153C2-95DF-406E-914B-62CDA018AD63}" type="slidenum">
              <a:rPr lang="en-GB" smtClean="0"/>
              <a:t>25</a:t>
            </a:fld>
            <a:endParaRPr lang="en-GB"/>
          </a:p>
        </p:txBody>
      </p:sp>
    </p:spTree>
    <p:extLst>
      <p:ext uri="{BB962C8B-B14F-4D97-AF65-F5344CB8AC3E}">
        <p14:creationId xmlns:p14="http://schemas.microsoft.com/office/powerpoint/2010/main" val="2940854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here goes</a:t>
            </a:r>
          </a:p>
          <a:p>
            <a:endParaRPr lang="en-GB" dirty="0"/>
          </a:p>
          <a:p>
            <a:r>
              <a:rPr lang="en-GB" dirty="0"/>
              <a:t>Let me share with you the top 10 things that I’ve seen go bad in my time as a DBA</a:t>
            </a:r>
          </a:p>
          <a:p>
            <a:endParaRPr lang="en-GB" dirty="0"/>
          </a:p>
          <a:p>
            <a:r>
              <a:rPr lang="en-GB" dirty="0"/>
              <a:t>And the lesson learnt as a result</a:t>
            </a:r>
          </a:p>
        </p:txBody>
      </p:sp>
      <p:sp>
        <p:nvSpPr>
          <p:cNvPr id="4" name="Slide Number Placeholder 3"/>
          <p:cNvSpPr>
            <a:spLocks noGrp="1"/>
          </p:cNvSpPr>
          <p:nvPr>
            <p:ph type="sldNum" sz="quarter" idx="5"/>
          </p:nvPr>
        </p:nvSpPr>
        <p:spPr/>
        <p:txBody>
          <a:bodyPr/>
          <a:lstStyle/>
          <a:p>
            <a:fld id="{31F153C2-95DF-406E-914B-62CDA018AD63}" type="slidenum">
              <a:rPr lang="en-GB" smtClean="0"/>
              <a:t>5</a:t>
            </a:fld>
            <a:endParaRPr lang="en-GB"/>
          </a:p>
        </p:txBody>
      </p:sp>
    </p:spTree>
    <p:extLst>
      <p:ext uri="{BB962C8B-B14F-4D97-AF65-F5344CB8AC3E}">
        <p14:creationId xmlns:p14="http://schemas.microsoft.com/office/powerpoint/2010/main" val="3358170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Lost SA password</a:t>
            </a:r>
          </a:p>
        </p:txBody>
      </p:sp>
      <p:sp>
        <p:nvSpPr>
          <p:cNvPr id="4" name="Slide Number Placeholder 3"/>
          <p:cNvSpPr>
            <a:spLocks noGrp="1"/>
          </p:cNvSpPr>
          <p:nvPr>
            <p:ph type="sldNum" sz="quarter" idx="5"/>
          </p:nvPr>
        </p:nvSpPr>
        <p:spPr/>
        <p:txBody>
          <a:bodyPr/>
          <a:lstStyle/>
          <a:p>
            <a:fld id="{31F153C2-95DF-406E-914B-62CDA018AD63}" type="slidenum">
              <a:rPr lang="en-GB" smtClean="0"/>
              <a:t>7</a:t>
            </a:fld>
            <a:endParaRPr lang="en-GB"/>
          </a:p>
        </p:txBody>
      </p:sp>
    </p:spTree>
    <p:extLst>
      <p:ext uri="{BB962C8B-B14F-4D97-AF65-F5344CB8AC3E}">
        <p14:creationId xmlns:p14="http://schemas.microsoft.com/office/powerpoint/2010/main" val="1330965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If you really want to use SSMS then you can’t use The configuration manager, it doesn’t like quotes</a:t>
            </a:r>
          </a:p>
          <a:p>
            <a:r>
              <a:rPr lang="en-GB" dirty="0"/>
              <a:t>You must restart using something like this</a:t>
            </a:r>
          </a:p>
          <a:p>
            <a:r>
              <a:rPr lang="da-DK" b="0" i="0" dirty="0">
                <a:solidFill>
                  <a:srgbClr val="161616"/>
                </a:solidFill>
                <a:effectLst/>
                <a:latin typeface="SFMono-Regular"/>
              </a:rPr>
              <a:t>net start "SQL Server (MSSQLSERVER)" /</a:t>
            </a:r>
            <a:r>
              <a:rPr lang="da-DK" b="0" i="0" dirty="0" err="1">
                <a:solidFill>
                  <a:srgbClr val="161616"/>
                </a:solidFill>
                <a:effectLst/>
                <a:latin typeface="SFMono-Regular"/>
              </a:rPr>
              <a:t>m"Microsoft</a:t>
            </a:r>
            <a:r>
              <a:rPr lang="da-DK" b="0" i="0" dirty="0">
                <a:solidFill>
                  <a:srgbClr val="161616"/>
                </a:solidFill>
                <a:effectLst/>
                <a:latin typeface="SFMono-Regular"/>
              </a:rPr>
              <a:t> SQL Server Management Studio - Query"</a:t>
            </a:r>
            <a:endParaRPr lang="en-GB" dirty="0"/>
          </a:p>
        </p:txBody>
      </p:sp>
      <p:sp>
        <p:nvSpPr>
          <p:cNvPr id="4" name="Slide Number Placeholder 3"/>
          <p:cNvSpPr>
            <a:spLocks noGrp="1"/>
          </p:cNvSpPr>
          <p:nvPr>
            <p:ph type="sldNum" sz="quarter" idx="5"/>
          </p:nvPr>
        </p:nvSpPr>
        <p:spPr/>
        <p:txBody>
          <a:bodyPr/>
          <a:lstStyle/>
          <a:p>
            <a:fld id="{31F153C2-95DF-406E-914B-62CDA018AD63}" type="slidenum">
              <a:rPr lang="en-GB" smtClean="0"/>
              <a:t>8</a:t>
            </a:fld>
            <a:endParaRPr lang="en-GB"/>
          </a:p>
        </p:txBody>
      </p:sp>
    </p:spTree>
    <p:extLst>
      <p:ext uri="{BB962C8B-B14F-4D97-AF65-F5344CB8AC3E}">
        <p14:creationId xmlns:p14="http://schemas.microsoft.com/office/powerpoint/2010/main" val="1552721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happened to us many years ago when the NAS that contained the database files crashed and took down all of our SQL servers</a:t>
            </a:r>
          </a:p>
          <a:p>
            <a:endParaRPr lang="en-GB" dirty="0"/>
          </a:p>
          <a:p>
            <a:r>
              <a:rPr lang="en-GB" dirty="0"/>
              <a:t>When we got the servers backup , one database was faulty, the transaction log file was corrupt </a:t>
            </a:r>
          </a:p>
          <a:p>
            <a:endParaRPr lang="en-GB" dirty="0"/>
          </a:p>
          <a:p>
            <a:r>
              <a:rPr lang="en-GB" dirty="0"/>
              <a:t>Worse the database had open transactions when it crashed so it was not possible to rebuild the database and create a new log file.</a:t>
            </a:r>
          </a:p>
          <a:p>
            <a:endParaRPr lang="en-GB" dirty="0"/>
          </a:p>
          <a:p>
            <a:r>
              <a:rPr lang="en-GB" dirty="0"/>
              <a:t>We didn’t have a backup close enough to the crash time that suited the business (never believe the business when they say a daily backup is enough)</a:t>
            </a:r>
          </a:p>
          <a:p>
            <a:endParaRPr lang="en-GB" dirty="0"/>
          </a:p>
          <a:p>
            <a:r>
              <a:rPr lang="en-GB" dirty="0"/>
              <a:t>We weren’t aware of the ATTACH_FORCE_REBUILD_LOG option but we found another elegant solution</a:t>
            </a:r>
          </a:p>
        </p:txBody>
      </p:sp>
      <p:sp>
        <p:nvSpPr>
          <p:cNvPr id="4" name="Slide Number Placeholder 3"/>
          <p:cNvSpPr>
            <a:spLocks noGrp="1"/>
          </p:cNvSpPr>
          <p:nvPr>
            <p:ph type="sldNum" sz="quarter" idx="5"/>
          </p:nvPr>
        </p:nvSpPr>
        <p:spPr/>
        <p:txBody>
          <a:bodyPr/>
          <a:lstStyle/>
          <a:p>
            <a:fld id="{31F153C2-95DF-406E-914B-62CDA018AD63}" type="slidenum">
              <a:rPr lang="en-GB" smtClean="0"/>
              <a:t>9</a:t>
            </a:fld>
            <a:endParaRPr lang="en-GB"/>
          </a:p>
        </p:txBody>
      </p:sp>
    </p:spTree>
    <p:extLst>
      <p:ext uri="{BB962C8B-B14F-4D97-AF65-F5344CB8AC3E}">
        <p14:creationId xmlns:p14="http://schemas.microsoft.com/office/powerpoint/2010/main" val="1759865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script we used to recover the database and create a new log file</a:t>
            </a:r>
          </a:p>
          <a:p>
            <a:endParaRPr lang="en-GB" dirty="0"/>
          </a:p>
          <a:p>
            <a:r>
              <a:rPr lang="en-GB" dirty="0"/>
              <a:t>Create a new database with the same name as the corrupt database but with a new datafile</a:t>
            </a:r>
          </a:p>
          <a:p>
            <a:r>
              <a:rPr lang="en-GB" dirty="0"/>
              <a:t>Take if offline</a:t>
            </a:r>
          </a:p>
          <a:p>
            <a:r>
              <a:rPr lang="en-GB" dirty="0"/>
              <a:t>Alter the database to use the original data file</a:t>
            </a:r>
          </a:p>
          <a:p>
            <a:r>
              <a:rPr lang="en-GB" dirty="0"/>
              <a:t>Then repair it </a:t>
            </a:r>
          </a:p>
        </p:txBody>
      </p:sp>
      <p:sp>
        <p:nvSpPr>
          <p:cNvPr id="4" name="Slide Number Placeholder 3"/>
          <p:cNvSpPr>
            <a:spLocks noGrp="1"/>
          </p:cNvSpPr>
          <p:nvPr>
            <p:ph type="sldNum" sz="quarter" idx="5"/>
          </p:nvPr>
        </p:nvSpPr>
        <p:spPr/>
        <p:txBody>
          <a:bodyPr/>
          <a:lstStyle/>
          <a:p>
            <a:fld id="{31F153C2-95DF-406E-914B-62CDA018AD63}" type="slidenum">
              <a:rPr lang="en-GB" smtClean="0"/>
              <a:t>10</a:t>
            </a:fld>
            <a:endParaRPr lang="en-GB"/>
          </a:p>
        </p:txBody>
      </p:sp>
    </p:spTree>
    <p:extLst>
      <p:ext uri="{BB962C8B-B14F-4D97-AF65-F5344CB8AC3E}">
        <p14:creationId xmlns:p14="http://schemas.microsoft.com/office/powerpoint/2010/main" val="1065647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Of course we do take backups seriously . But here is something that once went wrong with our backups</a:t>
            </a:r>
          </a:p>
          <a:p>
            <a:r>
              <a:rPr lang="en-GB" dirty="0"/>
              <a:t>This was more a of a potential disaster rather than an actual one.</a:t>
            </a:r>
          </a:p>
          <a:p>
            <a:endParaRPr lang="en-GB" dirty="0"/>
          </a:p>
          <a:p>
            <a:r>
              <a:rPr lang="en-GB" dirty="0"/>
              <a:t>Like most of you, we use the SQL agent job to run our backups</a:t>
            </a:r>
          </a:p>
          <a:p>
            <a:r>
              <a:rPr lang="en-GB" dirty="0"/>
              <a:t>In this case the person who created the Agent job, left himself as the owner of the job. He  left the company and eventually his AD account was deleted.</a:t>
            </a:r>
          </a:p>
          <a:p>
            <a:r>
              <a:rPr lang="en-GB" dirty="0"/>
              <a:t>If that happens the Agent job will fail to run.</a:t>
            </a:r>
          </a:p>
          <a:p>
            <a:r>
              <a:rPr lang="en-GB" dirty="0"/>
              <a:t>We didn’t get the failure notifications because of a problem with emails so we didn’t realise for several weeks that we weren’t doing any backups. </a:t>
            </a:r>
            <a:br>
              <a:rPr lang="en-GB" dirty="0"/>
            </a:br>
            <a:r>
              <a:rPr lang="en-GB" dirty="0"/>
              <a:t>Fortunately we didn’t need to restore the database so we got away with it</a:t>
            </a:r>
          </a:p>
          <a:p>
            <a:endParaRPr lang="en-GB" dirty="0"/>
          </a:p>
          <a:p>
            <a:r>
              <a:rPr lang="en-GB" dirty="0"/>
              <a:t>* As a result I decided we needed some extra checks. </a:t>
            </a:r>
          </a:p>
          <a:p>
            <a:r>
              <a:rPr lang="en-GB" dirty="0"/>
              <a:t>Now I use a spare </a:t>
            </a:r>
            <a:r>
              <a:rPr lang="en-GB" dirty="0" err="1"/>
              <a:t>sql</a:t>
            </a:r>
            <a:r>
              <a:rPr lang="en-GB" dirty="0"/>
              <a:t> server (my audit server) to query each SQL instance for its backup data in the </a:t>
            </a:r>
            <a:r>
              <a:rPr lang="en-GB" dirty="0" err="1"/>
              <a:t>msdb</a:t>
            </a:r>
            <a:r>
              <a:rPr lang="en-GB" dirty="0"/>
              <a:t> database. I then check that each database has had a backup within the accepted time frame, the last 24 hours</a:t>
            </a:r>
          </a:p>
          <a:p>
            <a:r>
              <a:rPr lang="en-GB" dirty="0"/>
              <a:t>It would then email the results first thing in the morning to the DBAs.</a:t>
            </a:r>
          </a:p>
          <a:p>
            <a:endParaRPr lang="en-GB" dirty="0"/>
          </a:p>
          <a:p>
            <a:r>
              <a:rPr lang="en-GB" dirty="0"/>
              <a:t>That was written 10+ years ago using bespoke code but </a:t>
            </a:r>
          </a:p>
          <a:p>
            <a:r>
              <a:rPr lang="en-GB" dirty="0"/>
              <a:t>* If I started today I would probably use </a:t>
            </a:r>
            <a:r>
              <a:rPr lang="en-GB" dirty="0" err="1"/>
              <a:t>dbachecks</a:t>
            </a:r>
            <a:r>
              <a:rPr lang="en-GB" dirty="0"/>
              <a:t> which is a part of the </a:t>
            </a:r>
            <a:r>
              <a:rPr lang="en-GB" dirty="0" err="1"/>
              <a:t>dbatools</a:t>
            </a:r>
            <a:r>
              <a:rPr lang="en-GB" dirty="0"/>
              <a:t> PowerShell world.</a:t>
            </a:r>
          </a:p>
          <a:p>
            <a:endParaRPr lang="en-GB" dirty="0"/>
          </a:p>
          <a:p>
            <a:r>
              <a:rPr lang="en-GB" dirty="0"/>
              <a:t>* Of course, a backup is only any good if you can restore it.</a:t>
            </a:r>
          </a:p>
          <a:p>
            <a:r>
              <a:rPr lang="en-GB" dirty="0" err="1"/>
              <a:t>Dbatools</a:t>
            </a:r>
            <a:r>
              <a:rPr lang="en-GB" dirty="0"/>
              <a:t> to the rescue again. </a:t>
            </a:r>
          </a:p>
          <a:p>
            <a:r>
              <a:rPr lang="en-GB" dirty="0"/>
              <a:t>With the help of an article by Stuart Moore I wrote PowerShell script that will restore the latest backup of each database on each instance.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works out the full, differential and log backup files it needs for the restore test. And it then emails me the results. </a:t>
            </a:r>
          </a:p>
          <a:p>
            <a:r>
              <a:rPr lang="en-GB" dirty="0"/>
              <a:t>We run this on a quiet time on Sunday to prove that the latest backup files are valid . </a:t>
            </a:r>
          </a:p>
          <a:p>
            <a:r>
              <a:rPr lang="en-GB" dirty="0"/>
              <a:t>So I am now confident that I have a backup and that it can be restored.</a:t>
            </a:r>
          </a:p>
          <a:p>
            <a:endParaRPr lang="en-GB" dirty="0"/>
          </a:p>
          <a:p>
            <a:r>
              <a:rPr lang="en-GB" dirty="0"/>
              <a:t>All this information - showing backups were taken and restores completed help to keep the auditors happy.</a:t>
            </a:r>
          </a:p>
          <a:p>
            <a:r>
              <a:rPr lang="en-GB" dirty="0"/>
              <a:t>Though the auditors are now asking for proof of the existence of the backup files (another Posh script) and even asking for proof that we can restore an Azure SQL database.</a:t>
            </a:r>
          </a:p>
          <a:p>
            <a:endParaRPr lang="en-GB" dirty="0"/>
          </a:p>
          <a:p>
            <a:r>
              <a:rPr lang="en-GB" dirty="0"/>
              <a:t>* We don’t want to bore you with endless lines of PowerShell code but if you are interested we have a blog on GethynEllis.com with the details.</a:t>
            </a:r>
          </a:p>
          <a:p>
            <a:endParaRPr lang="en-GB" dirty="0"/>
          </a:p>
          <a:p>
            <a:endParaRPr lang="en-GB" dirty="0"/>
          </a:p>
          <a:p>
            <a:endParaRPr lang="en-GB" dirty="0"/>
          </a:p>
          <a:p>
            <a:r>
              <a:rPr lang="en-GB" dirty="0"/>
              <a:t> </a:t>
            </a:r>
          </a:p>
          <a:p>
            <a:endParaRPr lang="en-GB" dirty="0"/>
          </a:p>
        </p:txBody>
      </p:sp>
      <p:sp>
        <p:nvSpPr>
          <p:cNvPr id="4" name="Slide Number Placeholder 3"/>
          <p:cNvSpPr>
            <a:spLocks noGrp="1"/>
          </p:cNvSpPr>
          <p:nvPr>
            <p:ph type="sldNum" sz="quarter" idx="5"/>
          </p:nvPr>
        </p:nvSpPr>
        <p:spPr/>
        <p:txBody>
          <a:bodyPr/>
          <a:lstStyle/>
          <a:p>
            <a:fld id="{31F153C2-95DF-406E-914B-62CDA018AD63}" type="slidenum">
              <a:rPr lang="en-GB" smtClean="0"/>
              <a:t>11</a:t>
            </a:fld>
            <a:endParaRPr lang="en-GB"/>
          </a:p>
        </p:txBody>
      </p:sp>
    </p:spTree>
    <p:extLst>
      <p:ext uri="{BB962C8B-B14F-4D97-AF65-F5344CB8AC3E}">
        <p14:creationId xmlns:p14="http://schemas.microsoft.com/office/powerpoint/2010/main" val="1149763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Oh dear</a:t>
            </a:r>
          </a:p>
          <a:p>
            <a:endParaRPr lang="en-GB" dirty="0"/>
          </a:p>
          <a:p>
            <a:r>
              <a:rPr lang="en-GB" dirty="0"/>
              <a:t>I’m sure we have all come across this little gem. David had one the other week, fortunately on a UAT database. And a not so important table</a:t>
            </a:r>
          </a:p>
          <a:p>
            <a:endParaRPr lang="en-GB" dirty="0"/>
          </a:p>
          <a:p>
            <a:endParaRPr lang="en-GB" dirty="0"/>
          </a:p>
          <a:p>
            <a:r>
              <a:rPr lang="en-GB" dirty="0"/>
              <a:t>The moral of this is what checks do you have in place </a:t>
            </a:r>
          </a:p>
          <a:p>
            <a:endParaRPr lang="en-GB" dirty="0"/>
          </a:p>
          <a:p>
            <a:pPr marL="285750" indent="-285750">
              <a:buFont typeface="Arial" panose="020B0604020202020204" pitchFamily="34" charset="0"/>
              <a:buChar char="•"/>
            </a:pPr>
            <a:endParaRPr lang="en-GB"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Four Eyes Check on the code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Ensure you have a Change Control process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Check number of expected rows beforehand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Use transactions so you can rollback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Ensure Security and roles are in place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t>Only allow operations to run data fixes on production systems  </a:t>
            </a:r>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(separation of duties)</a:t>
            </a:r>
            <a:endParaRPr lang="en-GB" dirty="0"/>
          </a:p>
          <a:p>
            <a:endParaRPr lang="en-GB" dirty="0"/>
          </a:p>
        </p:txBody>
      </p:sp>
      <p:sp>
        <p:nvSpPr>
          <p:cNvPr id="4" name="Slide Number Placeholder 3"/>
          <p:cNvSpPr>
            <a:spLocks noGrp="1"/>
          </p:cNvSpPr>
          <p:nvPr>
            <p:ph type="sldNum" sz="quarter" idx="5"/>
          </p:nvPr>
        </p:nvSpPr>
        <p:spPr/>
        <p:txBody>
          <a:bodyPr/>
          <a:lstStyle/>
          <a:p>
            <a:fld id="{31F153C2-95DF-406E-914B-62CDA018AD63}" type="slidenum">
              <a:rPr lang="en-GB" smtClean="0"/>
              <a:t>12</a:t>
            </a:fld>
            <a:endParaRPr lang="en-GB"/>
          </a:p>
        </p:txBody>
      </p:sp>
    </p:spTree>
    <p:extLst>
      <p:ext uri="{BB962C8B-B14F-4D97-AF65-F5344CB8AC3E}">
        <p14:creationId xmlns:p14="http://schemas.microsoft.com/office/powerpoint/2010/main" val="3369774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p:cNvSpPr>
            <a:spLocks noGrp="1"/>
          </p:cNvSpPr>
          <p:nvPr>
            <p:ph type="dt" sz="half" idx="10"/>
          </p:nvPr>
        </p:nvSpPr>
        <p:spPr/>
        <p:txBody>
          <a:bodyPr/>
          <a:lstStyle/>
          <a:p>
            <a:fld id="{EA9E0AEA-B3A9-444D-BA38-D2CAB5F2DD0D}" type="datetimeFigureOut">
              <a:rPr lang="pl-PL" smtClean="0"/>
              <a:t>29.09.2023</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4010821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EA9E0AEA-B3A9-444D-BA38-D2CAB5F2DD0D}" type="datetimeFigureOut">
              <a:rPr lang="pl-PL" smtClean="0"/>
              <a:t>29.09.2023</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3758021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EA9E0AEA-B3A9-444D-BA38-D2CAB5F2DD0D}" type="datetimeFigureOut">
              <a:rPr lang="pl-PL" smtClean="0"/>
              <a:t>29.09.2023</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1816384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EA9E0AEA-B3A9-444D-BA38-D2CAB5F2DD0D}" type="datetimeFigureOut">
              <a:rPr lang="pl-PL" smtClean="0"/>
              <a:t>29.09.2023</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1262892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p:cNvSpPr>
            <a:spLocks noGrp="1"/>
          </p:cNvSpPr>
          <p:nvPr>
            <p:ph type="dt" sz="half" idx="10"/>
          </p:nvPr>
        </p:nvSpPr>
        <p:spPr/>
        <p:txBody>
          <a:bodyPr/>
          <a:lstStyle/>
          <a:p>
            <a:fld id="{EA9E0AEA-B3A9-444D-BA38-D2CAB5F2DD0D}" type="datetimeFigureOut">
              <a:rPr lang="pl-PL" smtClean="0"/>
              <a:t>29.09.2023</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4085265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p:cNvSpPr>
            <a:spLocks noGrp="1"/>
          </p:cNvSpPr>
          <p:nvPr>
            <p:ph type="dt" sz="half" idx="10"/>
          </p:nvPr>
        </p:nvSpPr>
        <p:spPr/>
        <p:txBody>
          <a:bodyPr/>
          <a:lstStyle/>
          <a:p>
            <a:fld id="{EA9E0AEA-B3A9-444D-BA38-D2CAB5F2DD0D}" type="datetimeFigureOut">
              <a:rPr lang="pl-PL" smtClean="0"/>
              <a:t>29.09.2023</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3246974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p:cNvSpPr>
            <a:spLocks noGrp="1"/>
          </p:cNvSpPr>
          <p:nvPr>
            <p:ph type="dt" sz="half" idx="10"/>
          </p:nvPr>
        </p:nvSpPr>
        <p:spPr/>
        <p:txBody>
          <a:bodyPr/>
          <a:lstStyle/>
          <a:p>
            <a:fld id="{EA9E0AEA-B3A9-444D-BA38-D2CAB5F2DD0D}" type="datetimeFigureOut">
              <a:rPr lang="pl-PL" smtClean="0"/>
              <a:t>29.09.2023</a:t>
            </a:fld>
            <a:endParaRPr lang="pl-PL"/>
          </a:p>
        </p:txBody>
      </p:sp>
      <p:sp>
        <p:nvSpPr>
          <p:cNvPr id="8" name="Symbol zastępczy stopki 7"/>
          <p:cNvSpPr>
            <a:spLocks noGrp="1"/>
          </p:cNvSpPr>
          <p:nvPr>
            <p:ph type="ftr" sz="quarter" idx="11"/>
          </p:nvPr>
        </p:nvSpPr>
        <p:spPr/>
        <p:txBody>
          <a:bodyPr/>
          <a:lstStyle/>
          <a:p>
            <a:endParaRPr lang="pl-PL"/>
          </a:p>
        </p:txBody>
      </p:sp>
      <p:sp>
        <p:nvSpPr>
          <p:cNvPr id="9" name="Symbol zastępczy numeru slajdu 8"/>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1024987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daty 2"/>
          <p:cNvSpPr>
            <a:spLocks noGrp="1"/>
          </p:cNvSpPr>
          <p:nvPr>
            <p:ph type="dt" sz="half" idx="10"/>
          </p:nvPr>
        </p:nvSpPr>
        <p:spPr/>
        <p:txBody>
          <a:bodyPr/>
          <a:lstStyle/>
          <a:p>
            <a:fld id="{EA9E0AEA-B3A9-444D-BA38-D2CAB5F2DD0D}" type="datetimeFigureOut">
              <a:rPr lang="pl-PL" smtClean="0"/>
              <a:t>29.09.2023</a:t>
            </a:fld>
            <a:endParaRPr lang="pl-PL"/>
          </a:p>
        </p:txBody>
      </p:sp>
      <p:sp>
        <p:nvSpPr>
          <p:cNvPr id="4" name="Symbol zastępczy stopki 3"/>
          <p:cNvSpPr>
            <a:spLocks noGrp="1"/>
          </p:cNvSpPr>
          <p:nvPr>
            <p:ph type="ftr" sz="quarter" idx="11"/>
          </p:nvPr>
        </p:nvSpPr>
        <p:spPr/>
        <p:txBody>
          <a:bodyPr/>
          <a:lstStyle/>
          <a:p>
            <a:endParaRPr lang="pl-PL"/>
          </a:p>
        </p:txBody>
      </p:sp>
      <p:sp>
        <p:nvSpPr>
          <p:cNvPr id="5" name="Symbol zastępczy numeru slajdu 4"/>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1198367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p>
            <a:fld id="{EA9E0AEA-B3A9-444D-BA38-D2CAB5F2DD0D}" type="datetimeFigureOut">
              <a:rPr lang="pl-PL" smtClean="0"/>
              <a:t>29.09.2023</a:t>
            </a:fld>
            <a:endParaRPr lang="pl-PL"/>
          </a:p>
        </p:txBody>
      </p:sp>
      <p:sp>
        <p:nvSpPr>
          <p:cNvPr id="3" name="Symbol zastępczy stopki 2"/>
          <p:cNvSpPr>
            <a:spLocks noGrp="1"/>
          </p:cNvSpPr>
          <p:nvPr>
            <p:ph type="ftr" sz="quarter" idx="11"/>
          </p:nvPr>
        </p:nvSpPr>
        <p:spPr/>
        <p:txBody>
          <a:bodyPr/>
          <a:lstStyle/>
          <a:p>
            <a:endParaRPr lang="pl-PL"/>
          </a:p>
        </p:txBody>
      </p:sp>
      <p:sp>
        <p:nvSpPr>
          <p:cNvPr id="4" name="Symbol zastępczy numeru slajdu 3"/>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4031143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p:cNvSpPr>
            <a:spLocks noGrp="1"/>
          </p:cNvSpPr>
          <p:nvPr>
            <p:ph type="dt" sz="half" idx="10"/>
          </p:nvPr>
        </p:nvSpPr>
        <p:spPr/>
        <p:txBody>
          <a:bodyPr/>
          <a:lstStyle/>
          <a:p>
            <a:fld id="{EA9E0AEA-B3A9-444D-BA38-D2CAB5F2DD0D}" type="datetimeFigureOut">
              <a:rPr lang="pl-PL" smtClean="0"/>
              <a:t>29.09.2023</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84406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p:cNvSpPr>
            <a:spLocks noGrp="1"/>
          </p:cNvSpPr>
          <p:nvPr>
            <p:ph type="dt" sz="half" idx="10"/>
          </p:nvPr>
        </p:nvSpPr>
        <p:spPr/>
        <p:txBody>
          <a:bodyPr/>
          <a:lstStyle/>
          <a:p>
            <a:fld id="{EA9E0AEA-B3A9-444D-BA38-D2CAB5F2DD0D}" type="datetimeFigureOut">
              <a:rPr lang="pl-PL" smtClean="0"/>
              <a:t>29.09.2023</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1532612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9E0AEA-B3A9-444D-BA38-D2CAB5F2DD0D}" type="datetimeFigureOut">
              <a:rPr lang="pl-PL" smtClean="0"/>
              <a:t>29.09.2023</a:t>
            </a:fld>
            <a:endParaRPr lang="pl-PL"/>
          </a:p>
        </p:txBody>
      </p:sp>
      <p:sp>
        <p:nvSpPr>
          <p:cNvPr id="5" name="Symbol zastępczy stopki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8D884-7662-44EF-92A6-AFDD7D7066FB}" type="slidenum">
              <a:rPr lang="pl-PL" smtClean="0"/>
              <a:t>‹#›</a:t>
            </a:fld>
            <a:endParaRPr lang="pl-PL"/>
          </a:p>
        </p:txBody>
      </p:sp>
    </p:spTree>
    <p:extLst>
      <p:ext uri="{BB962C8B-B14F-4D97-AF65-F5344CB8AC3E}">
        <p14:creationId xmlns:p14="http://schemas.microsoft.com/office/powerpoint/2010/main" val="1603744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gi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learn.microsoft.com/en-us/azure/azure-sql/database/automatic-tuning-overview?view=azuresq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Obraz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7771" y="2378914"/>
            <a:ext cx="7576457" cy="2446247"/>
          </a:xfrm>
          <a:prstGeom prst="rect">
            <a:avLst/>
          </a:prstGeom>
        </p:spPr>
      </p:pic>
    </p:spTree>
    <p:extLst>
      <p:ext uri="{BB962C8B-B14F-4D97-AF65-F5344CB8AC3E}">
        <p14:creationId xmlns:p14="http://schemas.microsoft.com/office/powerpoint/2010/main" val="1459332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052006" y="1198433"/>
            <a:ext cx="8496315" cy="492443"/>
          </a:xfrm>
          <a:prstGeom prst="rect">
            <a:avLst/>
          </a:prstGeom>
          <a:noFill/>
        </p:spPr>
        <p:txBody>
          <a:bodyPr wrap="square" rtlCol="0">
            <a:spAutoFit/>
          </a:bodyPr>
          <a:lstStyle/>
          <a:p>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2a</a:t>
            </a:r>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da-DK" sz="2600" dirty="0" err="1">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Corrupt</a:t>
            </a:r>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 Log File</a:t>
            </a:r>
            <a:endPar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 name="pole tekstowe 2"/>
          <p:cNvSpPr txBox="1"/>
          <p:nvPr/>
        </p:nvSpPr>
        <p:spPr>
          <a:xfrm>
            <a:off x="1052006" y="1690876"/>
            <a:ext cx="10644376" cy="407227"/>
          </a:xfrm>
          <a:prstGeom prst="rect">
            <a:avLst/>
          </a:prstGeom>
          <a:noFill/>
        </p:spPr>
        <p:txBody>
          <a:bodyPr wrap="square" rtlCol="0">
            <a:spAutoFit/>
          </a:bodyPr>
          <a:lstStyle/>
          <a:p>
            <a:pPr>
              <a:lnSpc>
                <a:spcPct val="85000"/>
              </a:lnSpc>
            </a:pPr>
            <a:r>
              <a:rPr lang="en-GB"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Or create a new DB,  take it offline, point it to the old data file</a:t>
            </a:r>
          </a:p>
        </p:txBody>
      </p:sp>
      <p:sp>
        <p:nvSpPr>
          <p:cNvPr id="6" name="TextBox 5">
            <a:extLst>
              <a:ext uri="{FF2B5EF4-FFF2-40B4-BE49-F238E27FC236}">
                <a16:creationId xmlns:a16="http://schemas.microsoft.com/office/drawing/2014/main" id="{F21098E1-6338-8595-5600-CD865661D4E9}"/>
              </a:ext>
            </a:extLst>
          </p:cNvPr>
          <p:cNvSpPr txBox="1"/>
          <p:nvPr/>
        </p:nvSpPr>
        <p:spPr>
          <a:xfrm>
            <a:off x="1184942" y="2183319"/>
            <a:ext cx="9343241" cy="4212000"/>
          </a:xfrm>
          <a:prstGeom prst="rect">
            <a:avLst/>
          </a:prstGeom>
          <a:solidFill>
            <a:schemeClr val="bg1"/>
          </a:solidFill>
        </p:spPr>
        <p:txBody>
          <a:bodyPr wrap="square">
            <a:spAutoFit/>
          </a:bodyPr>
          <a:lstStyle/>
          <a:p>
            <a:r>
              <a:rPr lang="en-GB" sz="1600" dirty="0">
                <a:solidFill>
                  <a:srgbClr val="0000FF"/>
                </a:solidFill>
                <a:latin typeface="Consolas" panose="020B0609020204030204" pitchFamily="49" charset="0"/>
              </a:rPr>
              <a:t>CREATE</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DATABASE</a:t>
            </a:r>
            <a:r>
              <a:rPr lang="en-GB" sz="1600" dirty="0">
                <a:solidFill>
                  <a:srgbClr val="000000"/>
                </a:solidFill>
                <a:latin typeface="Consolas" panose="020B0609020204030204" pitchFamily="49" charset="0"/>
              </a:rPr>
              <a:t> [MissingDB1] </a:t>
            </a:r>
            <a:r>
              <a:rPr lang="en-GB" sz="1600" dirty="0">
                <a:solidFill>
                  <a:srgbClr val="0000FF"/>
                </a:solidFill>
                <a:latin typeface="Consolas" panose="020B0609020204030204" pitchFamily="49" charset="0"/>
              </a:rPr>
              <a:t>ON  </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FILENAME</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FF0000"/>
                </a:solidFill>
                <a:latin typeface="Consolas" panose="020B0609020204030204" pitchFamily="49" charset="0"/>
              </a:rPr>
              <a:t>N'C:\DATA\DB1.mdf’</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 </a:t>
            </a:r>
          </a:p>
          <a:p>
            <a:r>
              <a:rPr lang="en-GB" sz="1600" dirty="0">
                <a:solidFill>
                  <a:srgbClr val="0000FF"/>
                </a:solidFill>
                <a:latin typeface="Consolas" panose="020B0609020204030204" pitchFamily="49" charset="0"/>
              </a:rPr>
              <a:t>FOR</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ATTACH</a:t>
            </a:r>
            <a:r>
              <a:rPr lang="en-GB" sz="1600" dirty="0">
                <a:solidFill>
                  <a:srgbClr val="008000"/>
                </a:solidFill>
                <a:latin typeface="Consolas" panose="020B0609020204030204" pitchFamily="49" charset="0"/>
              </a:rPr>
              <a:t>--Create a new database</a:t>
            </a:r>
            <a:endParaRPr lang="en-GB" sz="1600" dirty="0">
              <a:solidFill>
                <a:srgbClr val="000000"/>
              </a:solidFill>
              <a:latin typeface="Consolas" panose="020B0609020204030204" pitchFamily="49" charset="0"/>
            </a:endParaRPr>
          </a:p>
          <a:p>
            <a:r>
              <a:rPr lang="en-GB" sz="1600" dirty="0">
                <a:solidFill>
                  <a:srgbClr val="0000FF"/>
                </a:solidFill>
                <a:latin typeface="Consolas" panose="020B0609020204030204" pitchFamily="49" charset="0"/>
              </a:rPr>
              <a:t>CREATE</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DATABASE</a:t>
            </a:r>
            <a:r>
              <a:rPr lang="en-GB" sz="1600" dirty="0">
                <a:solidFill>
                  <a:srgbClr val="000000"/>
                </a:solidFill>
                <a:latin typeface="Consolas" panose="020B0609020204030204" pitchFamily="49" charset="0"/>
              </a:rPr>
              <a:t> [DB1]</a:t>
            </a:r>
          </a:p>
          <a:p>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ON  </a:t>
            </a:r>
            <a:r>
              <a:rPr lang="en-GB" sz="1600" dirty="0">
                <a:solidFill>
                  <a:srgbClr val="808080"/>
                </a:solidFill>
                <a:latin typeface="Consolas" panose="020B0609020204030204" pitchFamily="49" charset="0"/>
              </a:rPr>
              <a:t>(</a:t>
            </a:r>
            <a:r>
              <a:rPr lang="en-GB" sz="1600" dirty="0">
                <a:solidFill>
                  <a:srgbClr val="0000FF"/>
                </a:solidFill>
                <a:latin typeface="Consolas" panose="020B0609020204030204" pitchFamily="49" charset="0"/>
              </a:rPr>
              <a:t>NAME</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FF0000"/>
                </a:solidFill>
                <a:latin typeface="Consolas" panose="020B0609020204030204" pitchFamily="49" charset="0"/>
              </a:rPr>
              <a:t>N'DB1_DB'</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FILENAME</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FF0000"/>
                </a:solidFill>
                <a:latin typeface="Consolas" panose="020B0609020204030204" pitchFamily="49" charset="0"/>
              </a:rPr>
              <a:t>N'C:\DATA\DB3.mdf'</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a:t>
            </a:r>
            <a:endParaRPr lang="en-GB" sz="1600" dirty="0">
              <a:solidFill>
                <a:srgbClr val="000000"/>
              </a:solidFill>
              <a:latin typeface="Consolas" panose="020B0609020204030204" pitchFamily="49" charset="0"/>
            </a:endParaRPr>
          </a:p>
          <a:p>
            <a:r>
              <a:rPr lang="en-GB" sz="1600" dirty="0">
                <a:solidFill>
                  <a:srgbClr val="FF00FF"/>
                </a:solidFill>
                <a:latin typeface="Consolas" panose="020B0609020204030204" pitchFamily="49" charset="0"/>
              </a:rPr>
              <a:t>LOG</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ON  </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NAME</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FF0000"/>
                </a:solidFill>
                <a:latin typeface="Consolas" panose="020B0609020204030204" pitchFamily="49" charset="0"/>
              </a:rPr>
              <a:t>N'DB1_Log'</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FILENAME</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FF0000"/>
                </a:solidFill>
                <a:latin typeface="Consolas" panose="020B0609020204030204" pitchFamily="49" charset="0"/>
              </a:rPr>
              <a:t>N'C:\DATA\DB1_log.ldf'</a:t>
            </a:r>
            <a:r>
              <a:rPr lang="en-GB" sz="1600" dirty="0">
                <a:solidFill>
                  <a:srgbClr val="808080"/>
                </a:solidFill>
                <a:latin typeface="Consolas" panose="020B0609020204030204" pitchFamily="49" charset="0"/>
              </a:rPr>
              <a:t>)</a:t>
            </a:r>
            <a:endParaRPr lang="en-GB" sz="1600" dirty="0">
              <a:solidFill>
                <a:srgbClr val="000000"/>
              </a:solidFill>
              <a:latin typeface="Consolas" panose="020B0609020204030204" pitchFamily="49" charset="0"/>
            </a:endParaRPr>
          </a:p>
          <a:p>
            <a:endParaRPr lang="en-GB" sz="1600" dirty="0">
              <a:solidFill>
                <a:srgbClr val="000000"/>
              </a:solidFill>
              <a:latin typeface="Consolas" panose="020B0609020204030204" pitchFamily="49" charset="0"/>
            </a:endParaRPr>
          </a:p>
          <a:p>
            <a:r>
              <a:rPr lang="en-GB" sz="1600" dirty="0">
                <a:solidFill>
                  <a:srgbClr val="008000"/>
                </a:solidFill>
                <a:latin typeface="Consolas" panose="020B0609020204030204" pitchFamily="49" charset="0"/>
              </a:rPr>
              <a:t>--Take the new database offline</a:t>
            </a:r>
            <a:endParaRPr lang="en-GB" sz="1600" dirty="0">
              <a:solidFill>
                <a:srgbClr val="000000"/>
              </a:solidFill>
              <a:latin typeface="Consolas" panose="020B0609020204030204" pitchFamily="49" charset="0"/>
            </a:endParaRPr>
          </a:p>
          <a:p>
            <a:r>
              <a:rPr lang="en-GB" sz="1600" dirty="0">
                <a:solidFill>
                  <a:srgbClr val="0000FF"/>
                </a:solidFill>
                <a:latin typeface="Consolas" panose="020B0609020204030204" pitchFamily="49" charset="0"/>
              </a:rPr>
              <a:t>ALTER</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DATABASE</a:t>
            </a:r>
            <a:r>
              <a:rPr lang="en-GB" sz="1600" dirty="0">
                <a:solidFill>
                  <a:srgbClr val="000000"/>
                </a:solidFill>
                <a:latin typeface="Consolas" panose="020B0609020204030204" pitchFamily="49" charset="0"/>
              </a:rPr>
              <a:t> MissingDB1 </a:t>
            </a:r>
            <a:r>
              <a:rPr lang="en-GB" sz="1600" dirty="0">
                <a:solidFill>
                  <a:srgbClr val="0000FF"/>
                </a:solidFill>
                <a:latin typeface="Consolas" panose="020B0609020204030204" pitchFamily="49" charset="0"/>
              </a:rPr>
              <a:t>SET</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OFFLINE</a:t>
            </a:r>
            <a:endParaRPr lang="en-GB" sz="1600" dirty="0">
              <a:solidFill>
                <a:srgbClr val="000000"/>
              </a:solidFill>
              <a:latin typeface="Consolas" panose="020B0609020204030204" pitchFamily="49" charset="0"/>
            </a:endParaRPr>
          </a:p>
          <a:p>
            <a:r>
              <a:rPr lang="en-GB" sz="1600" dirty="0">
                <a:solidFill>
                  <a:srgbClr val="008000"/>
                </a:solidFill>
                <a:latin typeface="Consolas" panose="020B0609020204030204" pitchFamily="49" charset="0"/>
              </a:rPr>
              <a:t>--Change the location of the DB files ´to the corrupt data files</a:t>
            </a:r>
            <a:endParaRPr lang="en-GB" sz="1600" dirty="0">
              <a:solidFill>
                <a:srgbClr val="000000"/>
              </a:solidFill>
              <a:latin typeface="Consolas" panose="020B0609020204030204" pitchFamily="49" charset="0"/>
            </a:endParaRPr>
          </a:p>
          <a:p>
            <a:r>
              <a:rPr lang="en-GB" sz="1600" dirty="0">
                <a:solidFill>
                  <a:srgbClr val="0000FF"/>
                </a:solidFill>
                <a:latin typeface="Consolas" panose="020B0609020204030204" pitchFamily="49" charset="0"/>
              </a:rPr>
              <a:t>ALTER</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DATABASE</a:t>
            </a:r>
            <a:r>
              <a:rPr lang="en-GB" sz="1600" dirty="0">
                <a:solidFill>
                  <a:srgbClr val="000000"/>
                </a:solidFill>
                <a:latin typeface="Consolas" panose="020B0609020204030204" pitchFamily="49" charset="0"/>
              </a:rPr>
              <a:t> [DB1] </a:t>
            </a:r>
            <a:r>
              <a:rPr lang="en-GB" sz="1600" dirty="0">
                <a:solidFill>
                  <a:srgbClr val="0000FF"/>
                </a:solidFill>
                <a:latin typeface="Consolas" panose="020B0609020204030204" pitchFamily="49" charset="0"/>
              </a:rPr>
              <a:t>MODIFY</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FILE</a:t>
            </a:r>
            <a:r>
              <a:rPr lang="en-GB" sz="1600" dirty="0">
                <a:solidFill>
                  <a:srgbClr val="808080"/>
                </a:solidFill>
                <a:latin typeface="Consolas" panose="020B0609020204030204" pitchFamily="49" charset="0"/>
              </a:rPr>
              <a:t>(</a:t>
            </a:r>
            <a:r>
              <a:rPr lang="en-GB" sz="1600" dirty="0">
                <a:solidFill>
                  <a:srgbClr val="0000FF"/>
                </a:solidFill>
                <a:latin typeface="Consolas" panose="020B0609020204030204" pitchFamily="49" charset="0"/>
              </a:rPr>
              <a:t>NAME</a:t>
            </a:r>
            <a:r>
              <a:rPr lang="en-GB" sz="1600" dirty="0">
                <a:solidFill>
                  <a:srgbClr val="808080"/>
                </a:solidFill>
                <a:latin typeface="Consolas" panose="020B0609020204030204" pitchFamily="49" charset="0"/>
              </a:rPr>
              <a:t>=</a:t>
            </a:r>
            <a:r>
              <a:rPr lang="en-GB" sz="1600" dirty="0">
                <a:solidFill>
                  <a:srgbClr val="FF0000"/>
                </a:solidFill>
                <a:latin typeface="Consolas" panose="020B0609020204030204" pitchFamily="49" charset="0"/>
              </a:rPr>
              <a:t>'DB1_DB'</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FILENAME</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FF0000"/>
                </a:solidFill>
                <a:latin typeface="Consolas" panose="020B0609020204030204" pitchFamily="49" charset="0"/>
              </a:rPr>
              <a:t>'C:\DATA\DB1.mdf'</a:t>
            </a:r>
            <a:r>
              <a:rPr lang="en-GB" sz="1600" dirty="0">
                <a:solidFill>
                  <a:srgbClr val="808080"/>
                </a:solidFill>
                <a:latin typeface="Consolas" panose="020B0609020204030204" pitchFamily="49" charset="0"/>
              </a:rPr>
              <a:t>)</a:t>
            </a:r>
            <a:endParaRPr lang="en-GB" sz="1600" dirty="0">
              <a:solidFill>
                <a:srgbClr val="000000"/>
              </a:solidFill>
              <a:latin typeface="Consolas" panose="020B0609020204030204" pitchFamily="49" charset="0"/>
            </a:endParaRPr>
          </a:p>
          <a:p>
            <a:endParaRPr lang="en-GB" sz="1600" dirty="0">
              <a:solidFill>
                <a:srgbClr val="000000"/>
              </a:solidFill>
              <a:latin typeface="Consolas" panose="020B0609020204030204" pitchFamily="49" charset="0"/>
            </a:endParaRPr>
          </a:p>
          <a:p>
            <a:r>
              <a:rPr lang="en-GB" sz="1600" dirty="0">
                <a:solidFill>
                  <a:srgbClr val="0000FF"/>
                </a:solidFill>
                <a:latin typeface="Consolas" panose="020B0609020204030204" pitchFamily="49" charset="0"/>
              </a:rPr>
              <a:t>ALTER</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DATABASE</a:t>
            </a:r>
            <a:r>
              <a:rPr lang="en-GB" sz="1600" dirty="0">
                <a:solidFill>
                  <a:srgbClr val="000000"/>
                </a:solidFill>
                <a:latin typeface="Consolas" panose="020B0609020204030204" pitchFamily="49" charset="0"/>
              </a:rPr>
              <a:t> DB1 </a:t>
            </a:r>
            <a:r>
              <a:rPr lang="en-GB" sz="1600" dirty="0">
                <a:solidFill>
                  <a:srgbClr val="0000FF"/>
                </a:solidFill>
                <a:latin typeface="Consolas" panose="020B0609020204030204" pitchFamily="49" charset="0"/>
              </a:rPr>
              <a:t>SET</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EMERGENCY;</a:t>
            </a:r>
            <a:endParaRPr lang="en-GB" sz="1600" dirty="0">
              <a:solidFill>
                <a:srgbClr val="000000"/>
              </a:solidFill>
              <a:latin typeface="Consolas" panose="020B0609020204030204" pitchFamily="49" charset="0"/>
            </a:endParaRPr>
          </a:p>
          <a:p>
            <a:r>
              <a:rPr lang="da-DK" sz="1600" dirty="0">
                <a:solidFill>
                  <a:srgbClr val="0000FF"/>
                </a:solidFill>
                <a:latin typeface="Consolas" panose="020B0609020204030204" pitchFamily="49" charset="0"/>
              </a:rPr>
              <a:t>ALTER</a:t>
            </a:r>
            <a:r>
              <a:rPr lang="da-DK" sz="1600" dirty="0">
                <a:solidFill>
                  <a:srgbClr val="000000"/>
                </a:solidFill>
                <a:latin typeface="Consolas" panose="020B0609020204030204" pitchFamily="49" charset="0"/>
              </a:rPr>
              <a:t> </a:t>
            </a:r>
            <a:r>
              <a:rPr lang="da-DK" sz="1600" dirty="0">
                <a:solidFill>
                  <a:srgbClr val="0000FF"/>
                </a:solidFill>
                <a:latin typeface="Consolas" panose="020B0609020204030204" pitchFamily="49" charset="0"/>
              </a:rPr>
              <a:t>DATABASE</a:t>
            </a:r>
            <a:r>
              <a:rPr lang="da-DK" sz="1600" dirty="0">
                <a:solidFill>
                  <a:srgbClr val="000000"/>
                </a:solidFill>
                <a:latin typeface="Consolas" panose="020B0609020204030204" pitchFamily="49" charset="0"/>
              </a:rPr>
              <a:t> DB1 </a:t>
            </a:r>
            <a:r>
              <a:rPr lang="da-DK" sz="1600" dirty="0">
                <a:solidFill>
                  <a:srgbClr val="0000FF"/>
                </a:solidFill>
                <a:latin typeface="Consolas" panose="020B0609020204030204" pitchFamily="49" charset="0"/>
              </a:rPr>
              <a:t>SET</a:t>
            </a:r>
            <a:r>
              <a:rPr lang="da-DK" sz="1600" dirty="0">
                <a:solidFill>
                  <a:srgbClr val="000000"/>
                </a:solidFill>
                <a:latin typeface="Consolas" panose="020B0609020204030204" pitchFamily="49" charset="0"/>
              </a:rPr>
              <a:t> </a:t>
            </a:r>
            <a:r>
              <a:rPr lang="da-DK" sz="1600" dirty="0">
                <a:solidFill>
                  <a:srgbClr val="0000FF"/>
                </a:solidFill>
                <a:latin typeface="Consolas" panose="020B0609020204030204" pitchFamily="49" charset="0"/>
              </a:rPr>
              <a:t>SINGLE_USER;</a:t>
            </a:r>
            <a:endParaRPr lang="da-DK" sz="1600" dirty="0">
              <a:solidFill>
                <a:srgbClr val="000000"/>
              </a:solidFill>
              <a:latin typeface="Consolas" panose="020B0609020204030204" pitchFamily="49" charset="0"/>
            </a:endParaRPr>
          </a:p>
          <a:p>
            <a:r>
              <a:rPr lang="en-GB" sz="1600" dirty="0">
                <a:solidFill>
                  <a:srgbClr val="0000FF"/>
                </a:solidFill>
                <a:latin typeface="Consolas" panose="020B0609020204030204" pitchFamily="49" charset="0"/>
              </a:rPr>
              <a:t>DBCC</a:t>
            </a:r>
            <a:r>
              <a:rPr lang="en-GB" sz="1600" dirty="0">
                <a:solidFill>
                  <a:srgbClr val="000000"/>
                </a:solidFill>
                <a:latin typeface="Consolas" panose="020B0609020204030204" pitchFamily="49" charset="0"/>
              </a:rPr>
              <a:t> CHECKDB</a:t>
            </a:r>
            <a:r>
              <a:rPr lang="en-GB" sz="1600" dirty="0">
                <a:solidFill>
                  <a:srgbClr val="808080"/>
                </a:solidFill>
                <a:latin typeface="Consolas" panose="020B0609020204030204" pitchFamily="49" charset="0"/>
              </a:rPr>
              <a:t>(</a:t>
            </a:r>
            <a:r>
              <a:rPr lang="en-GB" sz="1600" dirty="0">
                <a:solidFill>
                  <a:srgbClr val="FF0000"/>
                </a:solidFill>
                <a:latin typeface="Consolas" panose="020B0609020204030204" pitchFamily="49" charset="0"/>
              </a:rPr>
              <a:t>'DB1'</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REPAIR_ALLOW_DATA_LOSS</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WITH</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ALL_ERRORMSGS;</a:t>
            </a:r>
            <a:endParaRPr lang="en-GB" sz="1600" dirty="0">
              <a:solidFill>
                <a:srgbClr val="000000"/>
              </a:solidFill>
              <a:latin typeface="Consolas" panose="020B0609020204030204" pitchFamily="49" charset="0"/>
            </a:endParaRPr>
          </a:p>
          <a:p>
            <a:r>
              <a:rPr lang="da-DK" sz="1600" dirty="0">
                <a:solidFill>
                  <a:srgbClr val="0000FF"/>
                </a:solidFill>
                <a:latin typeface="Consolas" panose="020B0609020204030204" pitchFamily="49" charset="0"/>
              </a:rPr>
              <a:t>ALTER</a:t>
            </a:r>
            <a:r>
              <a:rPr lang="da-DK" sz="1600" dirty="0">
                <a:solidFill>
                  <a:srgbClr val="000000"/>
                </a:solidFill>
                <a:latin typeface="Consolas" panose="020B0609020204030204" pitchFamily="49" charset="0"/>
              </a:rPr>
              <a:t> </a:t>
            </a:r>
            <a:r>
              <a:rPr lang="da-DK" sz="1600" dirty="0">
                <a:solidFill>
                  <a:srgbClr val="0000FF"/>
                </a:solidFill>
                <a:latin typeface="Consolas" panose="020B0609020204030204" pitchFamily="49" charset="0"/>
              </a:rPr>
              <a:t>DATABASE</a:t>
            </a:r>
            <a:r>
              <a:rPr lang="da-DK" sz="1600" dirty="0">
                <a:solidFill>
                  <a:srgbClr val="000000"/>
                </a:solidFill>
                <a:latin typeface="Consolas" panose="020B0609020204030204" pitchFamily="49" charset="0"/>
              </a:rPr>
              <a:t> DB1 </a:t>
            </a:r>
            <a:r>
              <a:rPr lang="da-DK" sz="1600" dirty="0">
                <a:solidFill>
                  <a:srgbClr val="0000FF"/>
                </a:solidFill>
                <a:latin typeface="Consolas" panose="020B0609020204030204" pitchFamily="49" charset="0"/>
              </a:rPr>
              <a:t>SET</a:t>
            </a:r>
            <a:r>
              <a:rPr lang="da-DK" sz="1600" dirty="0">
                <a:solidFill>
                  <a:srgbClr val="000000"/>
                </a:solidFill>
                <a:latin typeface="Consolas" panose="020B0609020204030204" pitchFamily="49" charset="0"/>
              </a:rPr>
              <a:t> </a:t>
            </a:r>
            <a:r>
              <a:rPr lang="da-DK" sz="1600" dirty="0">
                <a:solidFill>
                  <a:srgbClr val="0000FF"/>
                </a:solidFill>
                <a:latin typeface="Consolas" panose="020B0609020204030204" pitchFamily="49" charset="0"/>
              </a:rPr>
              <a:t>MULTI_USER;</a:t>
            </a:r>
            <a:endParaRPr lang="da-DK" sz="1600" dirty="0">
              <a:solidFill>
                <a:srgbClr val="000000"/>
              </a:solidFill>
              <a:latin typeface="Consolas" panose="020B0609020204030204" pitchFamily="49" charset="0"/>
            </a:endParaRPr>
          </a:p>
          <a:p>
            <a:endParaRPr lang="en-GB" sz="1600" dirty="0">
              <a:solidFill>
                <a:srgbClr val="000000"/>
              </a:solidFill>
              <a:latin typeface="Consolas" panose="020B0609020204030204" pitchFamily="49" charset="0"/>
            </a:endParaRPr>
          </a:p>
          <a:p>
            <a:r>
              <a:rPr lang="en-GB" sz="1600" dirty="0">
                <a:solidFill>
                  <a:srgbClr val="008000"/>
                </a:solidFill>
                <a:latin typeface="Consolas" panose="020B0609020204030204" pitchFamily="49" charset="0"/>
              </a:rPr>
              <a:t>--now go and find out what data you've lost</a:t>
            </a:r>
            <a:endParaRPr lang="en-GB" sz="1600" dirty="0"/>
          </a:p>
        </p:txBody>
      </p:sp>
    </p:spTree>
    <p:extLst>
      <p:ext uri="{BB962C8B-B14F-4D97-AF65-F5344CB8AC3E}">
        <p14:creationId xmlns:p14="http://schemas.microsoft.com/office/powerpoint/2010/main" val="1913084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102340" y="1180240"/>
            <a:ext cx="3612273" cy="492443"/>
          </a:xfrm>
          <a:prstGeom prst="rect">
            <a:avLst/>
          </a:prstGeom>
          <a:noFill/>
        </p:spPr>
        <p:txBody>
          <a:bodyPr wrap="square" rtlCol="0">
            <a:spAutoFit/>
          </a:bodyPr>
          <a:lstStyle/>
          <a:p>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3</a:t>
            </a:r>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Backup Checks</a:t>
            </a:r>
            <a:endPar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 name="pole tekstowe 4"/>
          <p:cNvSpPr txBox="1"/>
          <p:nvPr/>
        </p:nvSpPr>
        <p:spPr>
          <a:xfrm>
            <a:off x="1102340" y="4434900"/>
            <a:ext cx="11085792" cy="1423467"/>
          </a:xfrm>
          <a:prstGeom prst="rect">
            <a:avLst/>
          </a:prstGeom>
          <a:noFill/>
        </p:spPr>
        <p:txBody>
          <a:bodyPr wrap="square" numCol="1" rtlCol="0">
            <a:spAutoFit/>
          </a:bodyPr>
          <a:lstStyle/>
          <a:p>
            <a:endParaRPr lang="en-GB" sz="145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https://dbatools.io</a:t>
            </a:r>
          </a:p>
          <a:p>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https://stuart-moore.com/day-10-simple-restores-31-days-of-dbatools-backup-and-restores/</a:t>
            </a:r>
          </a:p>
          <a:p>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https://ola.hallengren.com/</a:t>
            </a:r>
          </a:p>
          <a:p>
            <a:endPar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4" descr="Check Your Backups">
            <a:extLst>
              <a:ext uri="{FF2B5EF4-FFF2-40B4-BE49-F238E27FC236}">
                <a16:creationId xmlns:a16="http://schemas.microsoft.com/office/drawing/2014/main" id="{5997BFB3-5D23-B23E-4DBD-B6D796AEB7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3357" y="1315583"/>
            <a:ext cx="5654913" cy="17643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652EA1E-335F-3FD4-4EB3-D84E64F21BE8}"/>
              </a:ext>
            </a:extLst>
          </p:cNvPr>
          <p:cNvSpPr txBox="1"/>
          <p:nvPr/>
        </p:nvSpPr>
        <p:spPr>
          <a:xfrm>
            <a:off x="1102340" y="1684437"/>
            <a:ext cx="4766305" cy="738664"/>
          </a:xfrm>
          <a:prstGeom prst="rect">
            <a:avLst/>
          </a:prstGeom>
          <a:noFill/>
        </p:spPr>
        <p:txBody>
          <a:bodyPr wrap="none" rtlCol="0">
            <a:spAutoFit/>
          </a:bodyPr>
          <a:lstStyle/>
          <a:p>
            <a:r>
              <a:rPr lang="en-GB" sz="2400" b="1"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Agent job with invalid owner</a:t>
            </a:r>
          </a:p>
          <a:p>
            <a:endParaRPr lang="en-GB" dirty="0"/>
          </a:p>
        </p:txBody>
      </p:sp>
      <p:sp>
        <p:nvSpPr>
          <p:cNvPr id="7" name="TextBox 6">
            <a:extLst>
              <a:ext uri="{FF2B5EF4-FFF2-40B4-BE49-F238E27FC236}">
                <a16:creationId xmlns:a16="http://schemas.microsoft.com/office/drawing/2014/main" id="{0A552F93-1A75-9E65-7C93-9AC93158AAF7}"/>
              </a:ext>
            </a:extLst>
          </p:cNvPr>
          <p:cNvSpPr txBox="1"/>
          <p:nvPr/>
        </p:nvSpPr>
        <p:spPr>
          <a:xfrm>
            <a:off x="1102340" y="2791701"/>
            <a:ext cx="2724462" cy="369332"/>
          </a:xfrm>
          <a:prstGeom prst="rect">
            <a:avLst/>
          </a:prstGeom>
          <a:noFill/>
        </p:spPr>
        <p:txBody>
          <a:bodyPr wrap="square">
            <a:spAutoFit/>
          </a:bodyPr>
          <a:lstStyle/>
          <a:p>
            <a:r>
              <a:rPr lang="en-GB"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Backup Checks</a:t>
            </a:r>
          </a:p>
        </p:txBody>
      </p:sp>
      <p:sp>
        <p:nvSpPr>
          <p:cNvPr id="8" name="TextBox 7">
            <a:extLst>
              <a:ext uri="{FF2B5EF4-FFF2-40B4-BE49-F238E27FC236}">
                <a16:creationId xmlns:a16="http://schemas.microsoft.com/office/drawing/2014/main" id="{B9AE6741-F219-86F5-C4FC-2E6D3B6C0C39}"/>
              </a:ext>
            </a:extLst>
          </p:cNvPr>
          <p:cNvSpPr txBox="1"/>
          <p:nvPr/>
        </p:nvSpPr>
        <p:spPr>
          <a:xfrm>
            <a:off x="1102340" y="3347824"/>
            <a:ext cx="2354844" cy="646331"/>
          </a:xfrm>
          <a:prstGeom prst="rect">
            <a:avLst/>
          </a:prstGeom>
          <a:noFill/>
        </p:spPr>
        <p:txBody>
          <a:bodyPr wrap="square">
            <a:spAutoFit/>
          </a:bodyPr>
          <a:lstStyle/>
          <a:p>
            <a:r>
              <a:rPr lang="en-GB"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DBAChecks</a:t>
            </a:r>
            <a:endParaRPr lang="en-GB"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GB"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dbatools.io</a:t>
            </a:r>
          </a:p>
        </p:txBody>
      </p:sp>
      <p:sp>
        <p:nvSpPr>
          <p:cNvPr id="10" name="TextBox 9">
            <a:extLst>
              <a:ext uri="{FF2B5EF4-FFF2-40B4-BE49-F238E27FC236}">
                <a16:creationId xmlns:a16="http://schemas.microsoft.com/office/drawing/2014/main" id="{3D90DF74-45F9-D637-90C4-2FFE7FD4857A}"/>
              </a:ext>
            </a:extLst>
          </p:cNvPr>
          <p:cNvSpPr txBox="1"/>
          <p:nvPr/>
        </p:nvSpPr>
        <p:spPr>
          <a:xfrm>
            <a:off x="1102340" y="4065568"/>
            <a:ext cx="2480104" cy="369332"/>
          </a:xfrm>
          <a:prstGeom prst="rect">
            <a:avLst/>
          </a:prstGeom>
          <a:noFill/>
        </p:spPr>
        <p:txBody>
          <a:bodyPr wrap="square">
            <a:spAutoFit/>
          </a:bodyPr>
          <a:lstStyle/>
          <a:p>
            <a:r>
              <a:rPr lang="en-GB"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Restore Checks</a:t>
            </a:r>
          </a:p>
        </p:txBody>
      </p:sp>
      <p:sp>
        <p:nvSpPr>
          <p:cNvPr id="9" name="TextBox 8">
            <a:extLst>
              <a:ext uri="{FF2B5EF4-FFF2-40B4-BE49-F238E27FC236}">
                <a16:creationId xmlns:a16="http://schemas.microsoft.com/office/drawing/2014/main" id="{D7FD782B-21DA-1F4A-6E3C-C9378A7A57C5}"/>
              </a:ext>
            </a:extLst>
          </p:cNvPr>
          <p:cNvSpPr txBox="1"/>
          <p:nvPr/>
        </p:nvSpPr>
        <p:spPr>
          <a:xfrm>
            <a:off x="1102339" y="5711701"/>
            <a:ext cx="10509287" cy="646331"/>
          </a:xfrm>
          <a:prstGeom prst="rect">
            <a:avLst/>
          </a:prstGeom>
          <a:noFill/>
        </p:spPr>
        <p:txBody>
          <a:bodyPr wrap="square">
            <a:spAutoFit/>
          </a:bodyPr>
          <a:lstStyle/>
          <a:p>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https://www.gethynellis.com/2022/03/sqlbits-2022-top-five-disasters-weve-dealt-with-in-our-time-as-dbas-sql-server-backup-checks.html</a:t>
            </a:r>
            <a:endParaRPr lang="en-GB" sz="145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3744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0"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049877" y="1173266"/>
            <a:ext cx="8496315" cy="492443"/>
          </a:xfrm>
          <a:prstGeom prst="rect">
            <a:avLst/>
          </a:prstGeom>
          <a:noFill/>
        </p:spPr>
        <p:txBody>
          <a:bodyPr wrap="square" rtlCol="0">
            <a:spAutoFit/>
          </a:bodyPr>
          <a:lstStyle/>
          <a:p>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4</a:t>
            </a:r>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UPDATE </a:t>
            </a:r>
            <a:r>
              <a:rPr lang="da-DK" sz="2600" u="sng" dirty="0" err="1">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without</a:t>
            </a:r>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 WHERE </a:t>
            </a:r>
            <a:r>
              <a:rPr lang="da-DK" sz="2600" dirty="0" err="1">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clause</a:t>
            </a:r>
            <a:endPar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 name="pole tekstowe 4"/>
          <p:cNvSpPr txBox="1"/>
          <p:nvPr/>
        </p:nvSpPr>
        <p:spPr>
          <a:xfrm>
            <a:off x="4297902" y="3720318"/>
            <a:ext cx="7514141" cy="369332"/>
          </a:xfrm>
          <a:prstGeom prst="rect">
            <a:avLst/>
          </a:prstGeom>
          <a:noFill/>
        </p:spPr>
        <p:txBody>
          <a:bodyPr wrap="square" numCol="1" rtlCol="0">
            <a:spAutoFit/>
          </a:bodyPr>
          <a:lstStyle/>
          <a:p>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Ensure you have a Change Control process </a:t>
            </a:r>
          </a:p>
        </p:txBody>
      </p:sp>
      <p:sp>
        <p:nvSpPr>
          <p:cNvPr id="4" name="TextBox 3">
            <a:extLst>
              <a:ext uri="{FF2B5EF4-FFF2-40B4-BE49-F238E27FC236}">
                <a16:creationId xmlns:a16="http://schemas.microsoft.com/office/drawing/2014/main" id="{953DE32E-240B-856F-AC42-A9E81DB47CD5}"/>
              </a:ext>
            </a:extLst>
          </p:cNvPr>
          <p:cNvSpPr txBox="1"/>
          <p:nvPr/>
        </p:nvSpPr>
        <p:spPr>
          <a:xfrm>
            <a:off x="1119118" y="1894588"/>
            <a:ext cx="7743526" cy="646331"/>
          </a:xfrm>
          <a:prstGeom prst="rect">
            <a:avLst/>
          </a:prstGeom>
          <a:solidFill>
            <a:schemeClr val="bg1"/>
          </a:solidFill>
          <a:ln>
            <a:solidFill>
              <a:schemeClr val="accent4"/>
            </a:solidFill>
          </a:ln>
        </p:spPr>
        <p:txBody>
          <a:bodyPr wrap="square">
            <a:spAutoFit/>
          </a:bodyPr>
          <a:lstStyle/>
          <a:p>
            <a:r>
              <a:rPr lang="en-GB" sz="1600" dirty="0">
                <a:solidFill>
                  <a:srgbClr val="000000"/>
                </a:solidFill>
                <a:latin typeface="Consolas" panose="020B0609020204030204" pitchFamily="49" charset="0"/>
              </a:rPr>
              <a:t> </a:t>
            </a:r>
            <a:r>
              <a:rPr lang="en-GB" dirty="0">
                <a:solidFill>
                  <a:srgbClr val="FF00FF"/>
                </a:solidFill>
                <a:latin typeface="Consolas" panose="020B0609020204030204" pitchFamily="49" charset="0"/>
              </a:rPr>
              <a:t>UPDATE</a:t>
            </a:r>
            <a:r>
              <a:rPr lang="en-GB" dirty="0">
                <a:solidFill>
                  <a:srgbClr val="000000"/>
                </a:solidFill>
                <a:latin typeface="Consolas" panose="020B0609020204030204" pitchFamily="49" charset="0"/>
              </a:rPr>
              <a:t> [AdventureWorks2017]</a:t>
            </a:r>
            <a:r>
              <a:rPr lang="en-GB" dirty="0">
                <a:solidFill>
                  <a:srgbClr val="808080"/>
                </a:solidFill>
                <a:latin typeface="Consolas" panose="020B0609020204030204" pitchFamily="49" charset="0"/>
              </a:rPr>
              <a:t>.</a:t>
            </a:r>
            <a:r>
              <a:rPr lang="en-GB" dirty="0">
                <a:solidFill>
                  <a:srgbClr val="000000"/>
                </a:solidFill>
                <a:latin typeface="Consolas" panose="020B0609020204030204" pitchFamily="49" charset="0"/>
              </a:rPr>
              <a:t>[Production]</a:t>
            </a:r>
            <a:r>
              <a:rPr lang="en-GB" dirty="0">
                <a:solidFill>
                  <a:srgbClr val="808080"/>
                </a:solidFill>
                <a:latin typeface="Consolas" panose="020B0609020204030204" pitchFamily="49" charset="0"/>
              </a:rPr>
              <a:t>.</a:t>
            </a:r>
            <a:r>
              <a:rPr lang="en-GB" dirty="0">
                <a:solidFill>
                  <a:srgbClr val="000000"/>
                </a:solidFill>
                <a:latin typeface="Consolas" panose="020B0609020204030204" pitchFamily="49" charset="0"/>
              </a:rPr>
              <a:t>[Product]</a:t>
            </a:r>
          </a:p>
          <a:p>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SET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ListPrice</a:t>
            </a:r>
            <a:r>
              <a:rPr lang="en-GB" dirty="0">
                <a:solidFill>
                  <a:srgbClr val="000000"/>
                </a:solidFill>
                <a:latin typeface="Consolas" panose="020B0609020204030204" pitchFamily="49" charset="0"/>
              </a:rPr>
              <a:t>] </a:t>
            </a:r>
            <a:r>
              <a:rPr lang="en-GB" dirty="0">
                <a:solidFill>
                  <a:srgbClr val="808080"/>
                </a:solidFill>
                <a:latin typeface="Consolas" panose="020B0609020204030204" pitchFamily="49" charset="0"/>
              </a:rPr>
              <a:t>=</a:t>
            </a:r>
            <a:r>
              <a:rPr lang="en-GB" dirty="0">
                <a:solidFill>
                  <a:srgbClr val="000000"/>
                </a:solidFill>
                <a:latin typeface="Consolas" panose="020B0609020204030204" pitchFamily="49" charset="0"/>
              </a:rPr>
              <a:t> 99.99</a:t>
            </a:r>
            <a:endParaRPr lang="en-GB" sz="4400" dirty="0"/>
          </a:p>
        </p:txBody>
      </p:sp>
      <p:pic>
        <p:nvPicPr>
          <p:cNvPr id="6" name="Picture 5">
            <a:extLst>
              <a:ext uri="{FF2B5EF4-FFF2-40B4-BE49-F238E27FC236}">
                <a16:creationId xmlns:a16="http://schemas.microsoft.com/office/drawing/2014/main" id="{103C0713-42F8-84A6-9B48-2AB27E3CF7AC}"/>
              </a:ext>
            </a:extLst>
          </p:cNvPr>
          <p:cNvPicPr>
            <a:picLocks noChangeAspect="1"/>
          </p:cNvPicPr>
          <p:nvPr/>
        </p:nvPicPr>
        <p:blipFill>
          <a:blip r:embed="rId4"/>
          <a:stretch>
            <a:fillRect/>
          </a:stretch>
        </p:blipFill>
        <p:spPr>
          <a:xfrm>
            <a:off x="1119118" y="3388660"/>
            <a:ext cx="2496537" cy="1753124"/>
          </a:xfrm>
          <a:prstGeom prst="rect">
            <a:avLst/>
          </a:prstGeom>
          <a:ln>
            <a:solidFill>
              <a:schemeClr val="accent4"/>
            </a:solidFill>
          </a:ln>
        </p:spPr>
      </p:pic>
      <p:sp>
        <p:nvSpPr>
          <p:cNvPr id="7" name="TextBox 6">
            <a:extLst>
              <a:ext uri="{FF2B5EF4-FFF2-40B4-BE49-F238E27FC236}">
                <a16:creationId xmlns:a16="http://schemas.microsoft.com/office/drawing/2014/main" id="{CF1046AC-B412-0BAE-0489-BAF2AC061141}"/>
              </a:ext>
            </a:extLst>
          </p:cNvPr>
          <p:cNvSpPr txBox="1"/>
          <p:nvPr/>
        </p:nvSpPr>
        <p:spPr>
          <a:xfrm>
            <a:off x="4297902" y="4165255"/>
            <a:ext cx="7138360" cy="369332"/>
          </a:xfrm>
          <a:prstGeom prst="rect">
            <a:avLst/>
          </a:prstGeom>
          <a:noFill/>
        </p:spPr>
        <p:txBody>
          <a:bodyPr wrap="square">
            <a:spAutoFit/>
          </a:bodyPr>
          <a:lstStyle/>
          <a:p>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Check number of expected rows beforehand</a:t>
            </a:r>
          </a:p>
        </p:txBody>
      </p:sp>
      <p:sp>
        <p:nvSpPr>
          <p:cNvPr id="9" name="TextBox 8">
            <a:extLst>
              <a:ext uri="{FF2B5EF4-FFF2-40B4-BE49-F238E27FC236}">
                <a16:creationId xmlns:a16="http://schemas.microsoft.com/office/drawing/2014/main" id="{E3540368-B03C-1D59-9F84-C2DF9EB9EA83}"/>
              </a:ext>
            </a:extLst>
          </p:cNvPr>
          <p:cNvSpPr txBox="1"/>
          <p:nvPr/>
        </p:nvSpPr>
        <p:spPr>
          <a:xfrm>
            <a:off x="4297902" y="5500068"/>
            <a:ext cx="7138360" cy="369332"/>
          </a:xfrm>
          <a:prstGeom prst="rect">
            <a:avLst/>
          </a:prstGeom>
          <a:noFill/>
        </p:spPr>
        <p:txBody>
          <a:bodyPr wrap="square">
            <a:spAutoFit/>
          </a:bodyPr>
          <a:lstStyle/>
          <a:p>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Only allow operations to run data fixes on production systems</a:t>
            </a:r>
          </a:p>
        </p:txBody>
      </p:sp>
      <p:sp>
        <p:nvSpPr>
          <p:cNvPr id="11" name="TextBox 10">
            <a:extLst>
              <a:ext uri="{FF2B5EF4-FFF2-40B4-BE49-F238E27FC236}">
                <a16:creationId xmlns:a16="http://schemas.microsoft.com/office/drawing/2014/main" id="{1D5BCFF4-6A72-5BFC-F293-3BC5168C5EF0}"/>
              </a:ext>
            </a:extLst>
          </p:cNvPr>
          <p:cNvSpPr txBox="1"/>
          <p:nvPr/>
        </p:nvSpPr>
        <p:spPr>
          <a:xfrm>
            <a:off x="4297902" y="5055129"/>
            <a:ext cx="6093912" cy="369332"/>
          </a:xfrm>
          <a:prstGeom prst="rect">
            <a:avLst/>
          </a:prstGeom>
          <a:noFill/>
        </p:spPr>
        <p:txBody>
          <a:bodyPr wrap="square">
            <a:spAutoFit/>
          </a:bodyPr>
          <a:lstStyle/>
          <a:p>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Ensure Security and roles are in place</a:t>
            </a:r>
          </a:p>
        </p:txBody>
      </p:sp>
      <p:sp>
        <p:nvSpPr>
          <p:cNvPr id="13" name="TextBox 12">
            <a:extLst>
              <a:ext uri="{FF2B5EF4-FFF2-40B4-BE49-F238E27FC236}">
                <a16:creationId xmlns:a16="http://schemas.microsoft.com/office/drawing/2014/main" id="{9CF6B1BF-3B1C-558E-1E29-AF2F5BED981A}"/>
              </a:ext>
            </a:extLst>
          </p:cNvPr>
          <p:cNvSpPr txBox="1"/>
          <p:nvPr/>
        </p:nvSpPr>
        <p:spPr>
          <a:xfrm>
            <a:off x="4297902" y="4610192"/>
            <a:ext cx="7138360" cy="369332"/>
          </a:xfrm>
          <a:prstGeom prst="rect">
            <a:avLst/>
          </a:prstGeom>
          <a:noFill/>
        </p:spPr>
        <p:txBody>
          <a:bodyPr wrap="square">
            <a:spAutoFit/>
          </a:bodyPr>
          <a:lstStyle/>
          <a:p>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Use transactions so you can rollback</a:t>
            </a:r>
          </a:p>
        </p:txBody>
      </p:sp>
      <p:sp>
        <p:nvSpPr>
          <p:cNvPr id="14" name="pole tekstowe 4">
            <a:extLst>
              <a:ext uri="{FF2B5EF4-FFF2-40B4-BE49-F238E27FC236}">
                <a16:creationId xmlns:a16="http://schemas.microsoft.com/office/drawing/2014/main" id="{6318DC62-B8A5-EC08-D8BB-B79073967692}"/>
              </a:ext>
            </a:extLst>
          </p:cNvPr>
          <p:cNvSpPr txBox="1"/>
          <p:nvPr/>
        </p:nvSpPr>
        <p:spPr>
          <a:xfrm>
            <a:off x="4297902" y="3268940"/>
            <a:ext cx="7514141" cy="369332"/>
          </a:xfrm>
          <a:prstGeom prst="rect">
            <a:avLst/>
          </a:prstGeom>
          <a:noFill/>
        </p:spPr>
        <p:txBody>
          <a:bodyPr wrap="square" numCol="1" rtlCol="0">
            <a:spAutoFit/>
          </a:bodyPr>
          <a:lstStyle/>
          <a:p>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Four Eyes Check on the code</a:t>
            </a:r>
          </a:p>
        </p:txBody>
      </p:sp>
    </p:spTree>
    <p:extLst>
      <p:ext uri="{BB962C8B-B14F-4D97-AF65-F5344CB8AC3E}">
        <p14:creationId xmlns:p14="http://schemas.microsoft.com/office/powerpoint/2010/main" val="1717470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091822" y="1189004"/>
            <a:ext cx="8496315" cy="492443"/>
          </a:xfrm>
          <a:prstGeom prst="rect">
            <a:avLst/>
          </a:prstGeom>
          <a:noFill/>
        </p:spPr>
        <p:txBody>
          <a:bodyPr wrap="square" rtlCol="0">
            <a:spAutoFit/>
          </a:bodyPr>
          <a:lstStyle/>
          <a:p>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5</a:t>
            </a:r>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Data Centre </a:t>
            </a:r>
            <a:r>
              <a:rPr lang="da-DK" sz="2600" dirty="0" err="1">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Flooding</a:t>
            </a:r>
            <a:endPar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 name="pole tekstowe 4"/>
          <p:cNvSpPr txBox="1"/>
          <p:nvPr/>
        </p:nvSpPr>
        <p:spPr>
          <a:xfrm>
            <a:off x="1091821" y="5510685"/>
            <a:ext cx="5788663" cy="646331"/>
          </a:xfrm>
          <a:prstGeom prst="rect">
            <a:avLst/>
          </a:prstGeom>
          <a:noFill/>
        </p:spPr>
        <p:txBody>
          <a:bodyPr wrap="square" numCol="1" rtlCol="0">
            <a:spAutoFit/>
          </a:bodyPr>
          <a:lstStyle/>
          <a:p>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Ensure you have a disaster recovery plan</a:t>
            </a:r>
            <a:b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And test it at least once a year!</a:t>
            </a:r>
          </a:p>
        </p:txBody>
      </p:sp>
      <p:pic>
        <p:nvPicPr>
          <p:cNvPr id="4" name="Content Placeholder 4" descr="Modern living room flooded with floating objects">
            <a:extLst>
              <a:ext uri="{FF2B5EF4-FFF2-40B4-BE49-F238E27FC236}">
                <a16:creationId xmlns:a16="http://schemas.microsoft.com/office/drawing/2014/main" id="{9A9782CA-119C-B781-7493-16AEE45D867C}"/>
              </a:ext>
            </a:extLst>
          </p:cNvPr>
          <p:cNvPicPr>
            <a:picLocks noChangeAspect="1"/>
          </p:cNvPicPr>
          <p:nvPr/>
        </p:nvPicPr>
        <p:blipFill>
          <a:blip r:embed="rId4"/>
          <a:stretch>
            <a:fillRect/>
          </a:stretch>
        </p:blipFill>
        <p:spPr>
          <a:xfrm>
            <a:off x="1091822" y="1786769"/>
            <a:ext cx="5476554" cy="3284462"/>
          </a:xfrm>
          <a:prstGeom prst="rect">
            <a:avLst/>
          </a:prstGeom>
        </p:spPr>
      </p:pic>
    </p:spTree>
    <p:extLst>
      <p:ext uri="{BB962C8B-B14F-4D97-AF65-F5344CB8AC3E}">
        <p14:creationId xmlns:p14="http://schemas.microsoft.com/office/powerpoint/2010/main" val="401861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083433" y="1156488"/>
            <a:ext cx="8496315" cy="492443"/>
          </a:xfrm>
          <a:prstGeom prst="rect">
            <a:avLst/>
          </a:prstGeom>
          <a:noFill/>
        </p:spPr>
        <p:txBody>
          <a:bodyPr wrap="square" rtlCol="0">
            <a:spAutoFit/>
          </a:bodyPr>
          <a:lstStyle/>
          <a:p>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6</a:t>
            </a:r>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Missing Join </a:t>
            </a:r>
            <a:r>
              <a:rPr lang="da-DK" sz="2600" dirty="0" err="1">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Predicate</a:t>
            </a:r>
            <a:endPar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4" name="Content Placeholder 3">
            <a:extLst>
              <a:ext uri="{FF2B5EF4-FFF2-40B4-BE49-F238E27FC236}">
                <a16:creationId xmlns:a16="http://schemas.microsoft.com/office/drawing/2014/main" id="{1BDEE504-2B4F-3DCF-02CD-335FD28DC60C}"/>
              </a:ext>
            </a:extLst>
          </p:cNvPr>
          <p:cNvPicPr>
            <a:picLocks noChangeAspect="1"/>
          </p:cNvPicPr>
          <p:nvPr/>
        </p:nvPicPr>
        <p:blipFill>
          <a:blip r:embed="rId4"/>
          <a:stretch>
            <a:fillRect/>
          </a:stretch>
        </p:blipFill>
        <p:spPr>
          <a:xfrm>
            <a:off x="1199626" y="1822542"/>
            <a:ext cx="8606532" cy="4735811"/>
          </a:xfrm>
          <a:prstGeom prst="rect">
            <a:avLst/>
          </a:prstGeom>
          <a:ln>
            <a:solidFill>
              <a:schemeClr val="tx2"/>
            </a:solidFill>
          </a:ln>
        </p:spPr>
      </p:pic>
      <p:pic>
        <p:nvPicPr>
          <p:cNvPr id="6" name="Picture 5">
            <a:extLst>
              <a:ext uri="{FF2B5EF4-FFF2-40B4-BE49-F238E27FC236}">
                <a16:creationId xmlns:a16="http://schemas.microsoft.com/office/drawing/2014/main" id="{C5C8B852-36F9-5570-46A4-5ED5EB4718E3}"/>
              </a:ext>
            </a:extLst>
          </p:cNvPr>
          <p:cNvPicPr>
            <a:picLocks noChangeAspect="1"/>
          </p:cNvPicPr>
          <p:nvPr/>
        </p:nvPicPr>
        <p:blipFill>
          <a:blip r:embed="rId5"/>
          <a:stretch>
            <a:fillRect/>
          </a:stretch>
        </p:blipFill>
        <p:spPr>
          <a:xfrm>
            <a:off x="3271706" y="4390184"/>
            <a:ext cx="3084517" cy="757277"/>
          </a:xfrm>
          <a:prstGeom prst="rect">
            <a:avLst/>
          </a:prstGeom>
          <a:ln w="28575">
            <a:solidFill>
              <a:srgbClr val="FF0000"/>
            </a:solidFill>
          </a:ln>
        </p:spPr>
      </p:pic>
      <p:pic>
        <p:nvPicPr>
          <p:cNvPr id="7" name="Picture 6">
            <a:extLst>
              <a:ext uri="{FF2B5EF4-FFF2-40B4-BE49-F238E27FC236}">
                <a16:creationId xmlns:a16="http://schemas.microsoft.com/office/drawing/2014/main" id="{4FBE487E-9859-F61B-38DB-73FB4BD117C4}"/>
              </a:ext>
            </a:extLst>
          </p:cNvPr>
          <p:cNvPicPr>
            <a:picLocks noChangeAspect="1"/>
          </p:cNvPicPr>
          <p:nvPr/>
        </p:nvPicPr>
        <p:blipFill>
          <a:blip r:embed="rId6"/>
          <a:stretch>
            <a:fillRect/>
          </a:stretch>
        </p:blipFill>
        <p:spPr>
          <a:xfrm>
            <a:off x="9454393" y="1782728"/>
            <a:ext cx="1093365" cy="450209"/>
          </a:xfrm>
          <a:prstGeom prst="rect">
            <a:avLst/>
          </a:prstGeom>
          <a:ln>
            <a:solidFill>
              <a:schemeClr val="tx2"/>
            </a:solidFill>
          </a:ln>
        </p:spPr>
      </p:pic>
    </p:spTree>
    <p:extLst>
      <p:ext uri="{BB962C8B-B14F-4D97-AF65-F5344CB8AC3E}">
        <p14:creationId xmlns:p14="http://schemas.microsoft.com/office/powerpoint/2010/main" val="31997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066655" y="1164877"/>
            <a:ext cx="8496315" cy="492443"/>
          </a:xfrm>
          <a:prstGeom prst="rect">
            <a:avLst/>
          </a:prstGeom>
          <a:noFill/>
        </p:spPr>
        <p:txBody>
          <a:bodyPr wrap="square" rtlCol="0">
            <a:spAutoFit/>
          </a:bodyPr>
          <a:lstStyle/>
          <a:p>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6</a:t>
            </a:r>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Missing Join </a:t>
            </a:r>
            <a:r>
              <a:rPr lang="da-DK" sz="2600" dirty="0" err="1">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Predicate</a:t>
            </a:r>
            <a:endPar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9" name="TextBox 8">
            <a:extLst>
              <a:ext uri="{FF2B5EF4-FFF2-40B4-BE49-F238E27FC236}">
                <a16:creationId xmlns:a16="http://schemas.microsoft.com/office/drawing/2014/main" id="{9FC8216B-B618-A47E-B5D9-F32F965A8D16}"/>
              </a:ext>
            </a:extLst>
          </p:cNvPr>
          <p:cNvSpPr txBox="1"/>
          <p:nvPr/>
        </p:nvSpPr>
        <p:spPr>
          <a:xfrm>
            <a:off x="1149293" y="1770904"/>
            <a:ext cx="9571838" cy="4493538"/>
          </a:xfrm>
          <a:prstGeom prst="rect">
            <a:avLst/>
          </a:prstGeom>
          <a:solidFill>
            <a:schemeClr val="bg1"/>
          </a:solidFill>
        </p:spPr>
        <p:txBody>
          <a:bodyPr wrap="square">
            <a:spAutoFit/>
          </a:bodyPr>
          <a:lstStyle/>
          <a:p>
            <a:r>
              <a:rPr lang="en-GB" sz="1600" dirty="0">
                <a:latin typeface="Consolas" panose="020B0609020204030204" pitchFamily="49" charset="0"/>
              </a:rPr>
              <a:t>SELECT [C].[</a:t>
            </a:r>
            <a:r>
              <a:rPr lang="en-GB" sz="1600" dirty="0" err="1">
                <a:latin typeface="Consolas" panose="020B0609020204030204" pitchFamily="49" charset="0"/>
              </a:rPr>
              <a:t>CustomerName</a:t>
            </a:r>
            <a:r>
              <a:rPr lang="en-GB" sz="1600" dirty="0">
                <a:latin typeface="Consolas" panose="020B0609020204030204" pitchFamily="49" charset="0"/>
              </a:rPr>
              <a:t>]</a:t>
            </a:r>
          </a:p>
          <a:p>
            <a:r>
              <a:rPr lang="en-GB" sz="1600" dirty="0">
                <a:latin typeface="Consolas" panose="020B0609020204030204" pitchFamily="49" charset="0"/>
              </a:rPr>
              <a:t>  ,[C].[</a:t>
            </a:r>
            <a:r>
              <a:rPr lang="en-GB" sz="1600" dirty="0" err="1">
                <a:latin typeface="Consolas" panose="020B0609020204030204" pitchFamily="49" charset="0"/>
              </a:rPr>
              <a:t>PrimaryContactPerson</a:t>
            </a:r>
            <a:r>
              <a:rPr lang="en-GB" sz="1600" dirty="0">
                <a:latin typeface="Consolas" panose="020B0609020204030204" pitchFamily="49" charset="0"/>
              </a:rPr>
              <a:t>]</a:t>
            </a:r>
          </a:p>
          <a:p>
            <a:r>
              <a:rPr lang="en-GB" sz="1600" dirty="0">
                <a:latin typeface="Consolas" panose="020B0609020204030204" pitchFamily="49" charset="0"/>
              </a:rPr>
              <a:t>  ,[O].[</a:t>
            </a:r>
            <a:r>
              <a:rPr lang="en-GB" sz="1600" dirty="0" err="1">
                <a:latin typeface="Consolas" panose="020B0609020204030204" pitchFamily="49" charset="0"/>
              </a:rPr>
              <a:t>LastEditedBy</a:t>
            </a:r>
            <a:r>
              <a:rPr lang="en-GB" sz="1600" dirty="0">
                <a:latin typeface="Consolas" panose="020B0609020204030204" pitchFamily="49" charset="0"/>
              </a:rPr>
              <a:t>]</a:t>
            </a:r>
          </a:p>
          <a:p>
            <a:r>
              <a:rPr lang="en-GB" sz="1600" dirty="0">
                <a:latin typeface="Consolas" panose="020B0609020204030204" pitchFamily="49" charset="0"/>
              </a:rPr>
              <a:t>  ,[O].[</a:t>
            </a:r>
            <a:r>
              <a:rPr lang="en-GB" sz="1600" dirty="0" err="1">
                <a:latin typeface="Consolas" panose="020B0609020204030204" pitchFamily="49" charset="0"/>
              </a:rPr>
              <a:t>OrderID</a:t>
            </a:r>
            <a:r>
              <a:rPr lang="en-GB" sz="1600" dirty="0">
                <a:latin typeface="Consolas" panose="020B0609020204030204" pitchFamily="49" charset="0"/>
              </a:rPr>
              <a:t>]</a:t>
            </a:r>
          </a:p>
          <a:p>
            <a:r>
              <a:rPr lang="en-GB" sz="1600" dirty="0">
                <a:latin typeface="Consolas" panose="020B0609020204030204" pitchFamily="49" charset="0"/>
              </a:rPr>
              <a:t>  ,[OL].[Description] AS [Description]</a:t>
            </a:r>
          </a:p>
          <a:p>
            <a:r>
              <a:rPr lang="en-GB" sz="1600" dirty="0">
                <a:latin typeface="Consolas" panose="020B0609020204030204" pitchFamily="49" charset="0"/>
              </a:rPr>
              <a:t>  ,[OLT].[Description] AS [Full </a:t>
            </a:r>
            <a:r>
              <a:rPr lang="en-GB" sz="1600" dirty="0" err="1">
                <a:latin typeface="Consolas" panose="020B0609020204030204" pitchFamily="49" charset="0"/>
              </a:rPr>
              <a:t>Desc</a:t>
            </a:r>
            <a:r>
              <a:rPr lang="en-GB" sz="1600" dirty="0">
                <a:latin typeface="Consolas" panose="020B0609020204030204" pitchFamily="49" charset="0"/>
              </a:rPr>
              <a:t>]</a:t>
            </a:r>
          </a:p>
          <a:p>
            <a:r>
              <a:rPr lang="en-GB" sz="1600" dirty="0">
                <a:latin typeface="Consolas" panose="020B0609020204030204" pitchFamily="49" charset="0"/>
              </a:rPr>
              <a:t>  ,[I].[</a:t>
            </a:r>
            <a:r>
              <a:rPr lang="en-GB" sz="1600" dirty="0" err="1">
                <a:latin typeface="Consolas" panose="020B0609020204030204" pitchFamily="49" charset="0"/>
              </a:rPr>
              <a:t>CustomerPurchaseOrderNumber</a:t>
            </a:r>
            <a:r>
              <a:rPr lang="en-GB" sz="1600" dirty="0">
                <a:latin typeface="Consolas" panose="020B0609020204030204" pitchFamily="49" charset="0"/>
              </a:rPr>
              <a:t>] AS [Order No]</a:t>
            </a:r>
            <a:r>
              <a:rPr lang="en-GB" sz="1600" dirty="0">
                <a:solidFill>
                  <a:srgbClr val="000000"/>
                </a:solidFill>
                <a:latin typeface="Consolas" panose="020B0609020204030204" pitchFamily="49" charset="0"/>
              </a:rPr>
              <a:t>  </a:t>
            </a:r>
          </a:p>
          <a:p>
            <a:r>
              <a:rPr lang="en-GB" sz="1600" dirty="0">
                <a:solidFill>
                  <a:srgbClr val="0000FF"/>
                </a:solidFill>
                <a:latin typeface="Consolas" panose="020B0609020204030204" pitchFamily="49" charset="0"/>
              </a:rPr>
              <a:t>FROM</a:t>
            </a:r>
            <a:r>
              <a:rPr lang="en-GB" sz="1600" dirty="0">
                <a:solidFill>
                  <a:srgbClr val="000000"/>
                </a:solidFill>
                <a:latin typeface="Consolas" panose="020B0609020204030204" pitchFamily="49" charset="0"/>
              </a:rPr>
              <a:t> [Sales]</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[Customers] C</a:t>
            </a:r>
          </a:p>
          <a:p>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RIGHT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OUTER</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JOIN</a:t>
            </a:r>
            <a:r>
              <a:rPr lang="en-GB" sz="1600" dirty="0">
                <a:solidFill>
                  <a:srgbClr val="000000"/>
                </a:solidFill>
                <a:latin typeface="Consolas" panose="020B0609020204030204" pitchFamily="49" charset="0"/>
              </a:rPr>
              <a:t> [Sales]</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[Orders] O </a:t>
            </a:r>
            <a:r>
              <a:rPr lang="en-GB" sz="1600" dirty="0">
                <a:solidFill>
                  <a:srgbClr val="0000FF"/>
                </a:solidFill>
                <a:latin typeface="Consolas" panose="020B0609020204030204" pitchFamily="49" charset="0"/>
              </a:rPr>
              <a:t>ON</a:t>
            </a:r>
            <a:r>
              <a:rPr lang="en-GB" sz="1600" dirty="0">
                <a:solidFill>
                  <a:srgbClr val="000000"/>
                </a:solidFill>
                <a:latin typeface="Consolas" panose="020B0609020204030204" pitchFamily="49" charset="0"/>
              </a:rPr>
              <a:t> [C]</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a:t>
            </a:r>
            <a:r>
              <a:rPr lang="en-GB" sz="1600" dirty="0" err="1">
                <a:solidFill>
                  <a:srgbClr val="000000"/>
                </a:solidFill>
                <a:latin typeface="Consolas" panose="020B0609020204030204" pitchFamily="49" charset="0"/>
              </a:rPr>
              <a:t>CustomerID</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[O]</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a:t>
            </a:r>
            <a:r>
              <a:rPr lang="en-GB" sz="1600" dirty="0" err="1">
                <a:solidFill>
                  <a:srgbClr val="000000"/>
                </a:solidFill>
                <a:latin typeface="Consolas" panose="020B0609020204030204" pitchFamily="49" charset="0"/>
              </a:rPr>
              <a:t>CustomerID</a:t>
            </a:r>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RIGHT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OUTER</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JOIN</a:t>
            </a:r>
            <a:r>
              <a:rPr lang="en-GB" sz="1600" dirty="0">
                <a:solidFill>
                  <a:srgbClr val="000000"/>
                </a:solidFill>
                <a:latin typeface="Consolas" panose="020B0609020204030204" pitchFamily="49" charset="0"/>
              </a:rPr>
              <a:t> [Sales]</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a:t>
            </a:r>
            <a:r>
              <a:rPr lang="en-GB" sz="1600" dirty="0" err="1">
                <a:solidFill>
                  <a:srgbClr val="000000"/>
                </a:solidFill>
                <a:latin typeface="Consolas" panose="020B0609020204030204" pitchFamily="49" charset="0"/>
              </a:rPr>
              <a:t>OrderLines</a:t>
            </a:r>
            <a:r>
              <a:rPr lang="en-GB" sz="1600" dirty="0">
                <a:solidFill>
                  <a:srgbClr val="000000"/>
                </a:solidFill>
                <a:latin typeface="Consolas" panose="020B0609020204030204" pitchFamily="49" charset="0"/>
              </a:rPr>
              <a:t>] OL </a:t>
            </a:r>
            <a:r>
              <a:rPr lang="en-GB" sz="1600" dirty="0">
                <a:solidFill>
                  <a:srgbClr val="0000FF"/>
                </a:solidFill>
                <a:latin typeface="Consolas" panose="020B0609020204030204" pitchFamily="49" charset="0"/>
              </a:rPr>
              <a:t>ON</a:t>
            </a:r>
            <a:r>
              <a:rPr lang="en-GB" sz="1600" dirty="0">
                <a:solidFill>
                  <a:srgbClr val="000000"/>
                </a:solidFill>
                <a:latin typeface="Consolas" panose="020B0609020204030204" pitchFamily="49" charset="0"/>
              </a:rPr>
              <a:t> [O]</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a:t>
            </a:r>
            <a:r>
              <a:rPr lang="en-GB" sz="1600" dirty="0" err="1">
                <a:solidFill>
                  <a:srgbClr val="000000"/>
                </a:solidFill>
                <a:latin typeface="Consolas" panose="020B0609020204030204" pitchFamily="49" charset="0"/>
              </a:rPr>
              <a:t>OrderID</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[OL]</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a:t>
            </a:r>
            <a:r>
              <a:rPr lang="en-GB" sz="1600" dirty="0" err="1">
                <a:solidFill>
                  <a:srgbClr val="000000"/>
                </a:solidFill>
                <a:latin typeface="Consolas" panose="020B0609020204030204" pitchFamily="49" charset="0"/>
              </a:rPr>
              <a:t>OrderID</a:t>
            </a:r>
            <a:r>
              <a:rPr lang="en-GB" sz="1600" dirty="0">
                <a:solidFill>
                  <a:srgbClr val="000000"/>
                </a:solidFill>
                <a:latin typeface="Consolas" panose="020B0609020204030204" pitchFamily="49" charset="0"/>
              </a:rPr>
              <a:t>]</a:t>
            </a:r>
          </a:p>
          <a:p>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RIGHT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OUTER</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JOIN</a:t>
            </a:r>
            <a:r>
              <a:rPr lang="en-GB" sz="1600" dirty="0">
                <a:solidFill>
                  <a:srgbClr val="000000"/>
                </a:solidFill>
                <a:latin typeface="Consolas" panose="020B0609020204030204" pitchFamily="49" charset="0"/>
              </a:rPr>
              <a:t> [Sales]</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a:t>
            </a:r>
            <a:r>
              <a:rPr lang="en-GB" sz="1600" dirty="0" err="1">
                <a:solidFill>
                  <a:srgbClr val="000000"/>
                </a:solidFill>
                <a:latin typeface="Consolas" panose="020B0609020204030204" pitchFamily="49" charset="0"/>
              </a:rPr>
              <a:t>OrderLinesTemp</a:t>
            </a:r>
            <a:r>
              <a:rPr lang="en-GB" sz="1600" dirty="0">
                <a:solidFill>
                  <a:srgbClr val="000000"/>
                </a:solidFill>
                <a:latin typeface="Consolas" panose="020B0609020204030204" pitchFamily="49" charset="0"/>
              </a:rPr>
              <a:t>] OLT </a:t>
            </a:r>
            <a:r>
              <a:rPr lang="en-GB" sz="1600" dirty="0">
                <a:solidFill>
                  <a:srgbClr val="0000FF"/>
                </a:solidFill>
                <a:latin typeface="Consolas" panose="020B0609020204030204" pitchFamily="49" charset="0"/>
              </a:rPr>
              <a:t>ON</a:t>
            </a:r>
            <a:r>
              <a:rPr lang="en-GB" sz="1600" dirty="0">
                <a:solidFill>
                  <a:srgbClr val="000000"/>
                </a:solidFill>
                <a:latin typeface="Consolas" panose="020B0609020204030204" pitchFamily="49" charset="0"/>
              </a:rPr>
              <a:t> [O]</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a:t>
            </a:r>
            <a:r>
              <a:rPr lang="en-GB" sz="1600" dirty="0" err="1">
                <a:solidFill>
                  <a:srgbClr val="000000"/>
                </a:solidFill>
                <a:latin typeface="Consolas" panose="020B0609020204030204" pitchFamily="49" charset="0"/>
              </a:rPr>
              <a:t>OrderID</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[OL]</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a:t>
            </a:r>
            <a:r>
              <a:rPr lang="en-GB" sz="1600" dirty="0" err="1">
                <a:solidFill>
                  <a:srgbClr val="000000"/>
                </a:solidFill>
                <a:latin typeface="Consolas" panose="020B0609020204030204" pitchFamily="49" charset="0"/>
              </a:rPr>
              <a:t>OrderID</a:t>
            </a:r>
            <a:r>
              <a:rPr lang="en-GB" sz="1600" dirty="0">
                <a:solidFill>
                  <a:srgbClr val="000000"/>
                </a:solidFill>
                <a:latin typeface="Consolas" panose="020B0609020204030204" pitchFamily="49" charset="0"/>
              </a:rPr>
              <a:t>]</a:t>
            </a:r>
          </a:p>
          <a:p>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INNER</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JOIN</a:t>
            </a:r>
            <a:r>
              <a:rPr lang="en-GB" sz="1600" dirty="0">
                <a:solidFill>
                  <a:srgbClr val="000000"/>
                </a:solidFill>
                <a:latin typeface="Consolas" panose="020B0609020204030204" pitchFamily="49" charset="0"/>
              </a:rPr>
              <a:t> [Sales]</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[Invoices] I </a:t>
            </a:r>
            <a:r>
              <a:rPr lang="en-GB" sz="1600" dirty="0">
                <a:solidFill>
                  <a:srgbClr val="0000FF"/>
                </a:solidFill>
                <a:latin typeface="Consolas" panose="020B0609020204030204" pitchFamily="49" charset="0"/>
              </a:rPr>
              <a:t>ON</a:t>
            </a:r>
            <a:r>
              <a:rPr lang="en-GB" sz="1600" dirty="0">
                <a:solidFill>
                  <a:srgbClr val="000000"/>
                </a:solidFill>
                <a:latin typeface="Consolas" panose="020B0609020204030204" pitchFamily="49" charset="0"/>
              </a:rPr>
              <a:t>  [I]</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a:t>
            </a:r>
            <a:r>
              <a:rPr lang="en-GB" sz="1600" dirty="0" err="1">
                <a:solidFill>
                  <a:srgbClr val="000000"/>
                </a:solidFill>
                <a:latin typeface="Consolas" panose="020B0609020204030204" pitchFamily="49" charset="0"/>
              </a:rPr>
              <a:t>OrderID</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[OL]</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a:t>
            </a:r>
            <a:r>
              <a:rPr lang="en-GB" sz="1600" dirty="0" err="1">
                <a:solidFill>
                  <a:srgbClr val="000000"/>
                </a:solidFill>
                <a:latin typeface="Consolas" panose="020B0609020204030204" pitchFamily="49" charset="0"/>
              </a:rPr>
              <a:t>OrderID</a:t>
            </a:r>
            <a:r>
              <a:rPr lang="en-GB" sz="16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SELECT</a:t>
            </a:r>
            <a:r>
              <a:rPr lang="en-GB" sz="1400" dirty="0">
                <a:solidFill>
                  <a:srgbClr val="000000"/>
                </a:solidFill>
                <a:latin typeface="Consolas" panose="020B0609020204030204" pitchFamily="49" charset="0"/>
              </a:rPr>
              <a:t> </a:t>
            </a:r>
            <a:r>
              <a:rPr lang="en-GB" sz="1400" dirty="0">
                <a:solidFill>
                  <a:srgbClr val="FF00FF"/>
                </a:solidFill>
                <a:latin typeface="Consolas" panose="020B0609020204030204" pitchFamily="49" charset="0"/>
              </a:rPr>
              <a:t>COUNT</a:t>
            </a:r>
            <a:r>
              <a:rPr lang="en-GB" sz="1400" dirty="0">
                <a:solidFill>
                  <a:srgbClr val="808080"/>
                </a:solidFill>
                <a:latin typeface="Consolas" panose="020B0609020204030204" pitchFamily="49" charset="0"/>
              </a:rPr>
              <a:t>(*)</a:t>
            </a:r>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FROM</a:t>
            </a:r>
            <a:r>
              <a:rPr lang="en-GB" sz="1400" dirty="0">
                <a:solidFill>
                  <a:srgbClr val="000000"/>
                </a:solidFill>
                <a:latin typeface="Consolas" panose="020B0609020204030204" pitchFamily="49" charset="0"/>
              </a:rPr>
              <a:t> [Sales]</a:t>
            </a:r>
            <a:r>
              <a:rPr lang="en-GB" sz="1400" dirty="0">
                <a:solidFill>
                  <a:srgbClr val="808080"/>
                </a:solidFill>
                <a:latin typeface="Consolas" panose="020B0609020204030204" pitchFamily="49" charset="0"/>
              </a:rPr>
              <a:t>.</a:t>
            </a:r>
            <a:r>
              <a:rPr lang="en-GB" sz="1400" dirty="0">
                <a:solidFill>
                  <a:srgbClr val="000000"/>
                </a:solidFill>
                <a:latin typeface="Consolas" panose="020B0609020204030204" pitchFamily="49" charset="0"/>
              </a:rPr>
              <a:t>[Customers]       </a:t>
            </a:r>
            <a:r>
              <a:rPr lang="en-GB" sz="1400" dirty="0">
                <a:solidFill>
                  <a:srgbClr val="008000"/>
                </a:solidFill>
                <a:latin typeface="Consolas" panose="020B0609020204030204" pitchFamily="49" charset="0"/>
              </a:rPr>
              <a:t>--663</a:t>
            </a:r>
            <a:endParaRPr lang="en-GB" sz="1400" dirty="0">
              <a:solidFill>
                <a:srgbClr val="000000"/>
              </a:solidFill>
              <a:latin typeface="Consolas" panose="020B0609020204030204" pitchFamily="49" charset="0"/>
            </a:endParaRPr>
          </a:p>
          <a:p>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SELECT</a:t>
            </a:r>
            <a:r>
              <a:rPr lang="en-GB" sz="1400" dirty="0">
                <a:solidFill>
                  <a:srgbClr val="000000"/>
                </a:solidFill>
                <a:latin typeface="Consolas" panose="020B0609020204030204" pitchFamily="49" charset="0"/>
              </a:rPr>
              <a:t> </a:t>
            </a:r>
            <a:r>
              <a:rPr lang="en-GB" sz="1400" dirty="0">
                <a:solidFill>
                  <a:srgbClr val="FF00FF"/>
                </a:solidFill>
                <a:latin typeface="Consolas" panose="020B0609020204030204" pitchFamily="49" charset="0"/>
              </a:rPr>
              <a:t>COUNT</a:t>
            </a:r>
            <a:r>
              <a:rPr lang="en-GB" sz="1400" dirty="0">
                <a:solidFill>
                  <a:srgbClr val="808080"/>
                </a:solidFill>
                <a:latin typeface="Consolas" panose="020B0609020204030204" pitchFamily="49" charset="0"/>
              </a:rPr>
              <a:t>(*)</a:t>
            </a:r>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FROM</a:t>
            </a:r>
            <a:r>
              <a:rPr lang="en-GB" sz="1400" dirty="0">
                <a:solidFill>
                  <a:srgbClr val="000000"/>
                </a:solidFill>
                <a:latin typeface="Consolas" panose="020B0609020204030204" pitchFamily="49" charset="0"/>
              </a:rPr>
              <a:t> [Sales]</a:t>
            </a:r>
            <a:r>
              <a:rPr lang="en-GB" sz="1400" dirty="0">
                <a:solidFill>
                  <a:srgbClr val="808080"/>
                </a:solidFill>
                <a:latin typeface="Consolas" panose="020B0609020204030204" pitchFamily="49" charset="0"/>
              </a:rPr>
              <a:t>.</a:t>
            </a:r>
            <a:r>
              <a:rPr lang="en-GB" sz="1400" dirty="0">
                <a:solidFill>
                  <a:srgbClr val="000000"/>
                </a:solidFill>
                <a:latin typeface="Consolas" panose="020B0609020204030204" pitchFamily="49" charset="0"/>
              </a:rPr>
              <a:t>[Orders]          </a:t>
            </a:r>
            <a:r>
              <a:rPr lang="en-GB" sz="1400" dirty="0">
                <a:solidFill>
                  <a:srgbClr val="008000"/>
                </a:solidFill>
                <a:latin typeface="Consolas" panose="020B0609020204030204" pitchFamily="49" charset="0"/>
              </a:rPr>
              <a:t>--73.595</a:t>
            </a:r>
            <a:endParaRPr lang="en-GB" sz="1400" dirty="0">
              <a:solidFill>
                <a:srgbClr val="000000"/>
              </a:solidFill>
              <a:latin typeface="Consolas" panose="020B0609020204030204" pitchFamily="49" charset="0"/>
            </a:endParaRPr>
          </a:p>
          <a:p>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SELECT</a:t>
            </a:r>
            <a:r>
              <a:rPr lang="en-GB" sz="1400" dirty="0">
                <a:solidFill>
                  <a:srgbClr val="000000"/>
                </a:solidFill>
                <a:latin typeface="Consolas" panose="020B0609020204030204" pitchFamily="49" charset="0"/>
              </a:rPr>
              <a:t> </a:t>
            </a:r>
            <a:r>
              <a:rPr lang="en-GB" sz="1400" dirty="0">
                <a:solidFill>
                  <a:srgbClr val="FF00FF"/>
                </a:solidFill>
                <a:latin typeface="Consolas" panose="020B0609020204030204" pitchFamily="49" charset="0"/>
              </a:rPr>
              <a:t>COUNT</a:t>
            </a:r>
            <a:r>
              <a:rPr lang="en-GB" sz="1400" dirty="0">
                <a:solidFill>
                  <a:srgbClr val="808080"/>
                </a:solidFill>
                <a:latin typeface="Consolas" panose="020B0609020204030204" pitchFamily="49" charset="0"/>
              </a:rPr>
              <a:t>(*)</a:t>
            </a:r>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FROM</a:t>
            </a:r>
            <a:r>
              <a:rPr lang="en-GB" sz="1400" dirty="0">
                <a:solidFill>
                  <a:srgbClr val="000000"/>
                </a:solidFill>
                <a:latin typeface="Consolas" panose="020B0609020204030204" pitchFamily="49" charset="0"/>
              </a:rPr>
              <a:t> [Sales]</a:t>
            </a:r>
            <a:r>
              <a:rPr lang="en-GB" sz="1400" dirty="0">
                <a:solidFill>
                  <a:srgbClr val="808080"/>
                </a:solidFill>
                <a:latin typeface="Consolas" panose="020B0609020204030204" pitchFamily="49" charset="0"/>
              </a:rPr>
              <a:t>.</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OrderLines</a:t>
            </a:r>
            <a:r>
              <a:rPr lang="en-GB" sz="1400" dirty="0">
                <a:solidFill>
                  <a:srgbClr val="000000"/>
                </a:solidFill>
                <a:latin typeface="Consolas" panose="020B0609020204030204" pitchFamily="49" charset="0"/>
              </a:rPr>
              <a:t>]      </a:t>
            </a:r>
            <a:r>
              <a:rPr lang="en-GB" sz="1400" dirty="0">
                <a:solidFill>
                  <a:srgbClr val="008000"/>
                </a:solidFill>
                <a:latin typeface="Consolas" panose="020B0609020204030204" pitchFamily="49" charset="0"/>
              </a:rPr>
              <a:t>--231.412</a:t>
            </a:r>
            <a:endParaRPr lang="en-GB" sz="1400" dirty="0">
              <a:solidFill>
                <a:srgbClr val="000000"/>
              </a:solidFill>
              <a:latin typeface="Consolas" panose="020B0609020204030204" pitchFamily="49" charset="0"/>
            </a:endParaRPr>
          </a:p>
          <a:p>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SELECT</a:t>
            </a:r>
            <a:r>
              <a:rPr lang="en-GB" sz="1400" dirty="0">
                <a:solidFill>
                  <a:srgbClr val="000000"/>
                </a:solidFill>
                <a:latin typeface="Consolas" panose="020B0609020204030204" pitchFamily="49" charset="0"/>
              </a:rPr>
              <a:t> </a:t>
            </a:r>
            <a:r>
              <a:rPr lang="en-GB" sz="1400" dirty="0">
                <a:solidFill>
                  <a:srgbClr val="FF00FF"/>
                </a:solidFill>
                <a:latin typeface="Consolas" panose="020B0609020204030204" pitchFamily="49" charset="0"/>
              </a:rPr>
              <a:t>COUNT</a:t>
            </a:r>
            <a:r>
              <a:rPr lang="en-GB" sz="1400" dirty="0">
                <a:solidFill>
                  <a:srgbClr val="808080"/>
                </a:solidFill>
                <a:latin typeface="Consolas" panose="020B0609020204030204" pitchFamily="49" charset="0"/>
              </a:rPr>
              <a:t>(*)</a:t>
            </a:r>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FROM</a:t>
            </a:r>
            <a:r>
              <a:rPr lang="en-GB" sz="1400" dirty="0">
                <a:solidFill>
                  <a:srgbClr val="000000"/>
                </a:solidFill>
                <a:latin typeface="Consolas" panose="020B0609020204030204" pitchFamily="49" charset="0"/>
              </a:rPr>
              <a:t> [Sales]</a:t>
            </a:r>
            <a:r>
              <a:rPr lang="en-GB" sz="1400" dirty="0">
                <a:solidFill>
                  <a:srgbClr val="808080"/>
                </a:solidFill>
                <a:latin typeface="Consolas" panose="020B0609020204030204" pitchFamily="49" charset="0"/>
              </a:rPr>
              <a:t>.</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OrderLinesTemp</a:t>
            </a:r>
            <a:r>
              <a:rPr lang="en-GB" sz="1400" dirty="0">
                <a:solidFill>
                  <a:srgbClr val="000000"/>
                </a:solidFill>
                <a:latin typeface="Consolas" panose="020B0609020204030204" pitchFamily="49" charset="0"/>
              </a:rPr>
              <a:t>]  </a:t>
            </a:r>
            <a:r>
              <a:rPr lang="en-GB" sz="1400" dirty="0">
                <a:solidFill>
                  <a:srgbClr val="008000"/>
                </a:solidFill>
                <a:latin typeface="Consolas" panose="020B0609020204030204" pitchFamily="49" charset="0"/>
              </a:rPr>
              <a:t>--925.648</a:t>
            </a:r>
            <a:endParaRPr lang="en-GB" sz="1400" dirty="0">
              <a:solidFill>
                <a:srgbClr val="000000"/>
              </a:solidFill>
              <a:latin typeface="Consolas" panose="020B0609020204030204" pitchFamily="49" charset="0"/>
            </a:endParaRPr>
          </a:p>
          <a:p>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SELECT</a:t>
            </a:r>
            <a:r>
              <a:rPr lang="en-GB" sz="1400" dirty="0">
                <a:solidFill>
                  <a:srgbClr val="000000"/>
                </a:solidFill>
                <a:latin typeface="Consolas" panose="020B0609020204030204" pitchFamily="49" charset="0"/>
              </a:rPr>
              <a:t> </a:t>
            </a:r>
            <a:r>
              <a:rPr lang="en-GB" sz="1400" dirty="0">
                <a:solidFill>
                  <a:srgbClr val="FF00FF"/>
                </a:solidFill>
                <a:latin typeface="Consolas" panose="020B0609020204030204" pitchFamily="49" charset="0"/>
              </a:rPr>
              <a:t>COUNT</a:t>
            </a:r>
            <a:r>
              <a:rPr lang="en-GB" sz="1400" dirty="0">
                <a:solidFill>
                  <a:srgbClr val="808080"/>
                </a:solidFill>
                <a:latin typeface="Consolas" panose="020B0609020204030204" pitchFamily="49" charset="0"/>
              </a:rPr>
              <a:t>(*)</a:t>
            </a:r>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FROM</a:t>
            </a:r>
            <a:r>
              <a:rPr lang="en-GB" sz="1400" dirty="0">
                <a:solidFill>
                  <a:srgbClr val="000000"/>
                </a:solidFill>
                <a:latin typeface="Consolas" panose="020B0609020204030204" pitchFamily="49" charset="0"/>
              </a:rPr>
              <a:t> [Sales]</a:t>
            </a:r>
            <a:r>
              <a:rPr lang="en-GB" sz="1400" dirty="0">
                <a:solidFill>
                  <a:srgbClr val="808080"/>
                </a:solidFill>
                <a:latin typeface="Consolas" panose="020B0609020204030204" pitchFamily="49" charset="0"/>
              </a:rPr>
              <a:t>.</a:t>
            </a:r>
            <a:r>
              <a:rPr lang="en-GB" sz="1400" dirty="0">
                <a:solidFill>
                  <a:srgbClr val="000000"/>
                </a:solidFill>
                <a:latin typeface="Consolas" panose="020B0609020204030204" pitchFamily="49" charset="0"/>
              </a:rPr>
              <a:t>[Invoices]        </a:t>
            </a:r>
            <a:r>
              <a:rPr lang="en-GB" sz="1400" dirty="0">
                <a:solidFill>
                  <a:srgbClr val="008000"/>
                </a:solidFill>
                <a:latin typeface="Consolas" panose="020B0609020204030204" pitchFamily="49" charset="0"/>
              </a:rPr>
              <a:t>--70.510</a:t>
            </a:r>
            <a:endParaRPr lang="en-GB" sz="1400" dirty="0">
              <a:solidFill>
                <a:srgbClr val="000000"/>
              </a:solidFill>
              <a:latin typeface="Consolas" panose="020B0609020204030204" pitchFamily="49" charset="0"/>
            </a:endParaRPr>
          </a:p>
          <a:p>
            <a:r>
              <a:rPr lang="en-GB" sz="1400" dirty="0">
                <a:solidFill>
                  <a:srgbClr val="000000"/>
                </a:solidFill>
                <a:latin typeface="Consolas" panose="020B0609020204030204" pitchFamily="49" charset="0"/>
              </a:rPr>
              <a:t>  </a:t>
            </a:r>
            <a:r>
              <a:rPr lang="en-GB" sz="1400" dirty="0">
                <a:solidFill>
                  <a:srgbClr val="008000"/>
                </a:solidFill>
                <a:latin typeface="Consolas" panose="020B0609020204030204" pitchFamily="49" charset="0"/>
              </a:rPr>
              <a:t>-- 245.072.000.000  (245 billion) rows  (10.487.100)</a:t>
            </a:r>
            <a:endParaRPr lang="en-GB" sz="1400" dirty="0">
              <a:solidFill>
                <a:srgbClr val="000000"/>
              </a:solidFill>
              <a:latin typeface="Consolas" panose="020B0609020204030204" pitchFamily="49" charset="0"/>
            </a:endParaRPr>
          </a:p>
        </p:txBody>
      </p:sp>
      <p:sp>
        <p:nvSpPr>
          <p:cNvPr id="10" name="Rectangle 9">
            <a:extLst>
              <a:ext uri="{FF2B5EF4-FFF2-40B4-BE49-F238E27FC236}">
                <a16:creationId xmlns:a16="http://schemas.microsoft.com/office/drawing/2014/main" id="{087EE6EB-A174-1400-3BD0-6CA9A7267717}"/>
              </a:ext>
            </a:extLst>
          </p:cNvPr>
          <p:cNvSpPr/>
          <p:nvPr/>
        </p:nvSpPr>
        <p:spPr>
          <a:xfrm>
            <a:off x="8405769" y="4223237"/>
            <a:ext cx="1853967" cy="298393"/>
          </a:xfrm>
          <a:prstGeom prst="rect">
            <a:avLst/>
          </a:prstGeom>
          <a:ln w="28575">
            <a:solidFill>
              <a:srgbClr val="FF0000"/>
            </a:solidFill>
          </a:ln>
        </p:spPr>
        <p:txBody>
          <a:bodyPr wrap="square" lIns="0" tIns="0" rIns="0" bIns="0" rtlCol="0" anchor="ctr">
            <a:spAutoFit/>
          </a:bodyPr>
          <a:lstStyle/>
          <a:p>
            <a:pPr algn="l"/>
            <a:endParaRPr lang="en-GB" sz="2400" dirty="0">
              <a:solidFill>
                <a:schemeClr val="accent1"/>
              </a:solidFill>
            </a:endParaRPr>
          </a:p>
        </p:txBody>
      </p:sp>
      <p:cxnSp>
        <p:nvCxnSpPr>
          <p:cNvPr id="5" name="Straight Connector 4">
            <a:extLst>
              <a:ext uri="{FF2B5EF4-FFF2-40B4-BE49-F238E27FC236}">
                <a16:creationId xmlns:a16="http://schemas.microsoft.com/office/drawing/2014/main" id="{E314EFF8-7C42-FA39-BE0A-C0BA576C9F96}"/>
              </a:ext>
            </a:extLst>
          </p:cNvPr>
          <p:cNvCxnSpPr/>
          <p:nvPr/>
        </p:nvCxnSpPr>
        <p:spPr>
          <a:xfrm>
            <a:off x="839244" y="4822521"/>
            <a:ext cx="10008296"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23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E51D673E-63C7-C98A-A749-9BF79EA3B28E}"/>
              </a:ext>
            </a:extLst>
          </p:cNvPr>
          <p:cNvGraphicFramePr>
            <a:graphicFrameLocks noGrp="1"/>
          </p:cNvGraphicFramePr>
          <p:nvPr>
            <p:extLst>
              <p:ext uri="{D42A27DB-BD31-4B8C-83A1-F6EECF244321}">
                <p14:modId xmlns:p14="http://schemas.microsoft.com/office/powerpoint/2010/main" val="3650250580"/>
              </p:ext>
            </p:extLst>
          </p:nvPr>
        </p:nvGraphicFramePr>
        <p:xfrm>
          <a:off x="1233181" y="1719742"/>
          <a:ext cx="8237991" cy="4597170"/>
        </p:xfrm>
        <a:graphic>
          <a:graphicData uri="http://schemas.openxmlformats.org/drawingml/2006/table">
            <a:tbl>
              <a:tblPr>
                <a:tableStyleId>{5C22544A-7EE6-4342-B048-85BDC9FD1C3A}</a:tableStyleId>
              </a:tblPr>
              <a:tblGrid>
                <a:gridCol w="4066943">
                  <a:extLst>
                    <a:ext uri="{9D8B030D-6E8A-4147-A177-3AD203B41FA5}">
                      <a16:colId xmlns:a16="http://schemas.microsoft.com/office/drawing/2014/main" val="1355958783"/>
                    </a:ext>
                  </a:extLst>
                </a:gridCol>
                <a:gridCol w="2168119">
                  <a:extLst>
                    <a:ext uri="{9D8B030D-6E8A-4147-A177-3AD203B41FA5}">
                      <a16:colId xmlns:a16="http://schemas.microsoft.com/office/drawing/2014/main" val="2855223962"/>
                    </a:ext>
                  </a:extLst>
                </a:gridCol>
                <a:gridCol w="2002929">
                  <a:extLst>
                    <a:ext uri="{9D8B030D-6E8A-4147-A177-3AD203B41FA5}">
                      <a16:colId xmlns:a16="http://schemas.microsoft.com/office/drawing/2014/main" val="96161640"/>
                    </a:ext>
                  </a:extLst>
                </a:gridCol>
              </a:tblGrid>
              <a:tr h="459717">
                <a:tc>
                  <a:txBody>
                    <a:bodyPr/>
                    <a:lstStyle/>
                    <a:p>
                      <a:pPr algn="ctr" fontAlgn="ctr"/>
                      <a:r>
                        <a:rPr lang="da-DK" sz="1200" u="none" strike="noStrike">
                          <a:effectLst/>
                        </a:rPr>
                        <a:t>Amount</a:t>
                      </a:r>
                      <a:endParaRPr lang="da-DK" sz="1200" b="1" i="0" u="none" strike="noStrike">
                        <a:solidFill>
                          <a:srgbClr val="663300"/>
                        </a:solidFill>
                        <a:effectLst/>
                        <a:latin typeface="Arial" panose="020B0604020202020204" pitchFamily="34" charset="0"/>
                      </a:endParaRPr>
                    </a:p>
                  </a:txBody>
                  <a:tcPr marL="9525" marR="9525" marT="9525" marB="0" anchor="ctr"/>
                </a:tc>
                <a:tc>
                  <a:txBody>
                    <a:bodyPr/>
                    <a:lstStyle/>
                    <a:p>
                      <a:pPr algn="ctr" fontAlgn="ctr"/>
                      <a:r>
                        <a:rPr lang="da-DK" sz="1200" u="none" strike="noStrike" dirty="0">
                          <a:effectLst/>
                        </a:rPr>
                        <a:t>American</a:t>
                      </a:r>
                      <a:endParaRPr lang="da-DK" sz="1200" b="1" i="0" u="none" strike="noStrike" dirty="0">
                        <a:solidFill>
                          <a:srgbClr val="663300"/>
                        </a:solidFill>
                        <a:effectLst/>
                        <a:latin typeface="Arial" panose="020B0604020202020204" pitchFamily="34" charset="0"/>
                      </a:endParaRPr>
                    </a:p>
                  </a:txBody>
                  <a:tcPr marL="9525" marR="9525" marT="9525" marB="0" anchor="ctr"/>
                </a:tc>
                <a:tc>
                  <a:txBody>
                    <a:bodyPr/>
                    <a:lstStyle/>
                    <a:p>
                      <a:pPr algn="ctr" fontAlgn="ctr"/>
                      <a:r>
                        <a:rPr lang="da-DK" sz="1200" u="none" strike="noStrike">
                          <a:effectLst/>
                        </a:rPr>
                        <a:t>European</a:t>
                      </a:r>
                      <a:endParaRPr lang="da-DK" sz="1200" b="1" i="0" u="none" strike="noStrike">
                        <a:solidFill>
                          <a:srgbClr val="6633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797647064"/>
                  </a:ext>
                </a:extLst>
              </a:tr>
              <a:tr h="459717">
                <a:tc>
                  <a:txBody>
                    <a:bodyPr/>
                    <a:lstStyle/>
                    <a:p>
                      <a:pPr algn="r" fontAlgn="ctr"/>
                      <a:r>
                        <a:rPr lang="da-DK" sz="1100" u="none" strike="noStrike">
                          <a:effectLst/>
                        </a:rPr>
                        <a:t>1,000,000,000,000,000,000,000,000</a:t>
                      </a:r>
                      <a:endParaRPr lang="da-DK" sz="1100" b="0" i="0" u="none" strike="noStrike">
                        <a:solidFill>
                          <a:srgbClr val="333333"/>
                        </a:solidFill>
                        <a:effectLst/>
                        <a:latin typeface="Courier New" panose="02070309020205020404" pitchFamily="49" charset="0"/>
                      </a:endParaRPr>
                    </a:p>
                  </a:txBody>
                  <a:tcPr marL="9525" marR="9525" marT="9525" marB="0" anchor="ctr"/>
                </a:tc>
                <a:tc>
                  <a:txBody>
                    <a:bodyPr/>
                    <a:lstStyle/>
                    <a:p>
                      <a:pPr algn="l" fontAlgn="ctr"/>
                      <a:r>
                        <a:rPr lang="da-DK" sz="1200" u="none" strike="noStrike">
                          <a:effectLst/>
                        </a:rPr>
                        <a:t>1 septillion</a:t>
                      </a:r>
                      <a:endParaRPr lang="da-DK" sz="1200" b="0" i="0" u="none" strike="noStrike">
                        <a:solidFill>
                          <a:srgbClr val="663300"/>
                        </a:solidFill>
                        <a:effectLst/>
                        <a:latin typeface="Arial" panose="020B0604020202020204" pitchFamily="34" charset="0"/>
                      </a:endParaRPr>
                    </a:p>
                  </a:txBody>
                  <a:tcPr marL="9525" marR="9525" marT="9525" marB="0" anchor="ctr"/>
                </a:tc>
                <a:tc>
                  <a:txBody>
                    <a:bodyPr/>
                    <a:lstStyle/>
                    <a:p>
                      <a:pPr algn="l" fontAlgn="ctr"/>
                      <a:r>
                        <a:rPr lang="da-DK" sz="1200" u="none" strike="noStrike" dirty="0">
                          <a:effectLst/>
                        </a:rPr>
                        <a:t>1 </a:t>
                      </a:r>
                      <a:r>
                        <a:rPr lang="da-DK" sz="1200" u="none" strike="noStrike" dirty="0" err="1">
                          <a:effectLst/>
                        </a:rPr>
                        <a:t>quadrillion</a:t>
                      </a:r>
                      <a:endParaRPr lang="da-DK" sz="1200" b="0" i="0" u="none" strike="noStrike" dirty="0">
                        <a:solidFill>
                          <a:srgbClr val="6633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727171211"/>
                  </a:ext>
                </a:extLst>
              </a:tr>
              <a:tr h="459717">
                <a:tc>
                  <a:txBody>
                    <a:bodyPr/>
                    <a:lstStyle/>
                    <a:p>
                      <a:pPr algn="r" fontAlgn="ctr"/>
                      <a:r>
                        <a:rPr lang="da-DK" sz="1100" u="none" strike="noStrike">
                          <a:effectLst/>
                        </a:rPr>
                        <a:t>1,000,000,000,000,000,000,000</a:t>
                      </a:r>
                      <a:endParaRPr lang="da-DK" sz="1100" b="0" i="0" u="none" strike="noStrike">
                        <a:solidFill>
                          <a:srgbClr val="333333"/>
                        </a:solidFill>
                        <a:effectLst/>
                        <a:latin typeface="Courier New" panose="02070309020205020404" pitchFamily="49" charset="0"/>
                      </a:endParaRPr>
                    </a:p>
                  </a:txBody>
                  <a:tcPr marL="9525" marR="9525" marT="9525" marB="0" anchor="ctr"/>
                </a:tc>
                <a:tc>
                  <a:txBody>
                    <a:bodyPr/>
                    <a:lstStyle/>
                    <a:p>
                      <a:pPr algn="l" fontAlgn="ctr"/>
                      <a:r>
                        <a:rPr lang="da-DK" sz="1200" u="none" strike="noStrike">
                          <a:effectLst/>
                        </a:rPr>
                        <a:t>1 sextillion</a:t>
                      </a:r>
                      <a:endParaRPr lang="da-DK" sz="1200" b="0" i="0" u="none" strike="noStrike">
                        <a:solidFill>
                          <a:srgbClr val="663300"/>
                        </a:solidFill>
                        <a:effectLst/>
                        <a:latin typeface="Arial" panose="020B0604020202020204" pitchFamily="34" charset="0"/>
                      </a:endParaRPr>
                    </a:p>
                  </a:txBody>
                  <a:tcPr marL="9525" marR="9525" marT="9525" marB="0" anchor="ctr"/>
                </a:tc>
                <a:tc>
                  <a:txBody>
                    <a:bodyPr/>
                    <a:lstStyle/>
                    <a:p>
                      <a:pPr algn="l" fontAlgn="ctr"/>
                      <a:r>
                        <a:rPr lang="da-DK" sz="1200" u="none" strike="noStrike">
                          <a:effectLst/>
                        </a:rPr>
                        <a:t>1,000 trillion</a:t>
                      </a:r>
                      <a:endParaRPr lang="da-DK" sz="1200" b="0" i="0" u="none" strike="noStrike">
                        <a:solidFill>
                          <a:srgbClr val="6633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974052194"/>
                  </a:ext>
                </a:extLst>
              </a:tr>
              <a:tr h="459717">
                <a:tc>
                  <a:txBody>
                    <a:bodyPr/>
                    <a:lstStyle/>
                    <a:p>
                      <a:pPr algn="r" fontAlgn="ctr"/>
                      <a:r>
                        <a:rPr lang="da-DK" sz="1100" u="none" strike="noStrike">
                          <a:effectLst/>
                        </a:rPr>
                        <a:t>1,000,000,000,000,000,000</a:t>
                      </a:r>
                      <a:endParaRPr lang="da-DK" sz="1100" b="0" i="0" u="none" strike="noStrike">
                        <a:solidFill>
                          <a:srgbClr val="333333"/>
                        </a:solidFill>
                        <a:effectLst/>
                        <a:latin typeface="Courier New" panose="02070309020205020404" pitchFamily="49" charset="0"/>
                      </a:endParaRPr>
                    </a:p>
                  </a:txBody>
                  <a:tcPr marL="9525" marR="9525" marT="9525" marB="0" anchor="ctr"/>
                </a:tc>
                <a:tc>
                  <a:txBody>
                    <a:bodyPr/>
                    <a:lstStyle/>
                    <a:p>
                      <a:pPr algn="l" fontAlgn="ctr"/>
                      <a:r>
                        <a:rPr lang="da-DK" sz="1200" u="none" strike="noStrike">
                          <a:effectLst/>
                        </a:rPr>
                        <a:t>1 quintillion</a:t>
                      </a:r>
                      <a:endParaRPr lang="da-DK" sz="1200" b="0" i="0" u="none" strike="noStrike">
                        <a:solidFill>
                          <a:srgbClr val="663300"/>
                        </a:solidFill>
                        <a:effectLst/>
                        <a:latin typeface="Arial" panose="020B0604020202020204" pitchFamily="34" charset="0"/>
                      </a:endParaRPr>
                    </a:p>
                  </a:txBody>
                  <a:tcPr marL="9525" marR="9525" marT="9525" marB="0" anchor="ctr"/>
                </a:tc>
                <a:tc>
                  <a:txBody>
                    <a:bodyPr/>
                    <a:lstStyle/>
                    <a:p>
                      <a:pPr algn="l" fontAlgn="ctr"/>
                      <a:r>
                        <a:rPr lang="da-DK" sz="1200" u="none" strike="noStrike">
                          <a:effectLst/>
                        </a:rPr>
                        <a:t>1 trillion</a:t>
                      </a:r>
                      <a:endParaRPr lang="da-DK" sz="1200" b="0" i="0" u="none" strike="noStrike">
                        <a:solidFill>
                          <a:srgbClr val="6633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172987634"/>
                  </a:ext>
                </a:extLst>
              </a:tr>
              <a:tr h="459717">
                <a:tc>
                  <a:txBody>
                    <a:bodyPr/>
                    <a:lstStyle/>
                    <a:p>
                      <a:pPr algn="r" fontAlgn="ctr"/>
                      <a:r>
                        <a:rPr lang="da-DK" sz="1100" u="none" strike="noStrike">
                          <a:effectLst/>
                        </a:rPr>
                        <a:t>1,000,000,000,000,000</a:t>
                      </a:r>
                      <a:endParaRPr lang="da-DK" sz="1100" b="0" i="0" u="none" strike="noStrike">
                        <a:solidFill>
                          <a:srgbClr val="333333"/>
                        </a:solidFill>
                        <a:effectLst/>
                        <a:latin typeface="Courier New" panose="02070309020205020404" pitchFamily="49" charset="0"/>
                      </a:endParaRPr>
                    </a:p>
                  </a:txBody>
                  <a:tcPr marL="9525" marR="9525" marT="9525" marB="0" anchor="ctr"/>
                </a:tc>
                <a:tc>
                  <a:txBody>
                    <a:bodyPr/>
                    <a:lstStyle/>
                    <a:p>
                      <a:pPr algn="l" fontAlgn="ctr"/>
                      <a:r>
                        <a:rPr lang="da-DK" sz="1200" u="none" strike="noStrike">
                          <a:effectLst/>
                        </a:rPr>
                        <a:t>1 quadrillion</a:t>
                      </a:r>
                      <a:endParaRPr lang="da-DK" sz="1200" b="0" i="0" u="none" strike="noStrike">
                        <a:solidFill>
                          <a:srgbClr val="663300"/>
                        </a:solidFill>
                        <a:effectLst/>
                        <a:latin typeface="Arial" panose="020B0604020202020204" pitchFamily="34" charset="0"/>
                      </a:endParaRPr>
                    </a:p>
                  </a:txBody>
                  <a:tcPr marL="9525" marR="9525" marT="9525" marB="0" anchor="ctr"/>
                </a:tc>
                <a:tc>
                  <a:txBody>
                    <a:bodyPr/>
                    <a:lstStyle/>
                    <a:p>
                      <a:pPr algn="l" fontAlgn="ctr"/>
                      <a:r>
                        <a:rPr lang="da-DK" sz="1200" u="none" strike="noStrike">
                          <a:effectLst/>
                        </a:rPr>
                        <a:t>1,000 billion</a:t>
                      </a:r>
                      <a:endParaRPr lang="da-DK" sz="1200" b="0" i="0" u="none" strike="noStrike">
                        <a:solidFill>
                          <a:srgbClr val="6633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673882839"/>
                  </a:ext>
                </a:extLst>
              </a:tr>
              <a:tr h="459717">
                <a:tc>
                  <a:txBody>
                    <a:bodyPr/>
                    <a:lstStyle/>
                    <a:p>
                      <a:pPr algn="r" fontAlgn="ctr"/>
                      <a:r>
                        <a:rPr lang="da-DK" sz="1100" u="none" strike="noStrike">
                          <a:effectLst/>
                        </a:rPr>
                        <a:t>1,000,000,000,000</a:t>
                      </a:r>
                      <a:endParaRPr lang="da-DK" sz="1100" b="0" i="0" u="none" strike="noStrike">
                        <a:solidFill>
                          <a:srgbClr val="333333"/>
                        </a:solidFill>
                        <a:effectLst/>
                        <a:latin typeface="Courier New" panose="02070309020205020404" pitchFamily="49" charset="0"/>
                      </a:endParaRPr>
                    </a:p>
                  </a:txBody>
                  <a:tcPr marL="9525" marR="9525" marT="9525" marB="0" anchor="ctr"/>
                </a:tc>
                <a:tc>
                  <a:txBody>
                    <a:bodyPr/>
                    <a:lstStyle/>
                    <a:p>
                      <a:pPr algn="l" fontAlgn="ctr"/>
                      <a:r>
                        <a:rPr lang="da-DK" sz="1200" u="none" strike="noStrike">
                          <a:effectLst/>
                        </a:rPr>
                        <a:t>1 trillion</a:t>
                      </a:r>
                      <a:endParaRPr lang="da-DK" sz="1200" b="0" i="0" u="none" strike="noStrike">
                        <a:solidFill>
                          <a:srgbClr val="663300"/>
                        </a:solidFill>
                        <a:effectLst/>
                        <a:latin typeface="Arial" panose="020B0604020202020204" pitchFamily="34" charset="0"/>
                      </a:endParaRPr>
                    </a:p>
                  </a:txBody>
                  <a:tcPr marL="9525" marR="9525" marT="9525" marB="0" anchor="ctr"/>
                </a:tc>
                <a:tc>
                  <a:txBody>
                    <a:bodyPr/>
                    <a:lstStyle/>
                    <a:p>
                      <a:pPr algn="l" fontAlgn="ctr"/>
                      <a:r>
                        <a:rPr lang="da-DK" sz="1200" u="none" strike="noStrike">
                          <a:effectLst/>
                        </a:rPr>
                        <a:t>1 billion</a:t>
                      </a:r>
                      <a:endParaRPr lang="da-DK" sz="1200" b="0" i="0" u="none" strike="noStrike">
                        <a:solidFill>
                          <a:srgbClr val="6633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352182050"/>
                  </a:ext>
                </a:extLst>
              </a:tr>
              <a:tr h="459717">
                <a:tc>
                  <a:txBody>
                    <a:bodyPr/>
                    <a:lstStyle/>
                    <a:p>
                      <a:pPr algn="r" fontAlgn="ctr"/>
                      <a:r>
                        <a:rPr lang="da-DK" sz="1100" u="none" strike="noStrike">
                          <a:effectLst/>
                        </a:rPr>
                        <a:t>1,000,000,000</a:t>
                      </a:r>
                      <a:endParaRPr lang="da-DK" sz="1100" b="0" i="0" u="none" strike="noStrike">
                        <a:solidFill>
                          <a:srgbClr val="333333"/>
                        </a:solidFill>
                        <a:effectLst/>
                        <a:latin typeface="Courier New" panose="02070309020205020404" pitchFamily="49" charset="0"/>
                      </a:endParaRPr>
                    </a:p>
                  </a:txBody>
                  <a:tcPr marL="9525" marR="9525" marT="9525" marB="0" anchor="ctr"/>
                </a:tc>
                <a:tc>
                  <a:txBody>
                    <a:bodyPr/>
                    <a:lstStyle/>
                    <a:p>
                      <a:pPr algn="l" fontAlgn="ctr"/>
                      <a:r>
                        <a:rPr lang="da-DK" sz="1200" u="none" strike="noStrike">
                          <a:effectLst/>
                        </a:rPr>
                        <a:t>1 billion</a:t>
                      </a:r>
                      <a:endParaRPr lang="da-DK" sz="1200" b="0" i="0" u="none" strike="noStrike">
                        <a:solidFill>
                          <a:srgbClr val="663300"/>
                        </a:solidFill>
                        <a:effectLst/>
                        <a:latin typeface="Arial" panose="020B0604020202020204" pitchFamily="34" charset="0"/>
                      </a:endParaRPr>
                    </a:p>
                  </a:txBody>
                  <a:tcPr marL="9525" marR="9525" marT="9525" marB="0" anchor="ctr"/>
                </a:tc>
                <a:tc>
                  <a:txBody>
                    <a:bodyPr/>
                    <a:lstStyle/>
                    <a:p>
                      <a:pPr algn="l" fontAlgn="ctr"/>
                      <a:r>
                        <a:rPr lang="da-DK" sz="1200" u="none" strike="noStrike">
                          <a:effectLst/>
                        </a:rPr>
                        <a:t>1,000 million; 1 milliard</a:t>
                      </a:r>
                      <a:endParaRPr lang="da-DK" sz="1200" b="0" i="0" u="none" strike="noStrike">
                        <a:solidFill>
                          <a:srgbClr val="6633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64609626"/>
                  </a:ext>
                </a:extLst>
              </a:tr>
              <a:tr h="459717">
                <a:tc>
                  <a:txBody>
                    <a:bodyPr/>
                    <a:lstStyle/>
                    <a:p>
                      <a:pPr algn="r" fontAlgn="ctr"/>
                      <a:r>
                        <a:rPr lang="da-DK" sz="1100" u="none" strike="noStrike">
                          <a:effectLst/>
                        </a:rPr>
                        <a:t>1,000,000</a:t>
                      </a:r>
                      <a:endParaRPr lang="da-DK" sz="1100" b="0" i="0" u="none" strike="noStrike">
                        <a:solidFill>
                          <a:srgbClr val="333333"/>
                        </a:solidFill>
                        <a:effectLst/>
                        <a:latin typeface="Courier New" panose="02070309020205020404" pitchFamily="49" charset="0"/>
                      </a:endParaRPr>
                    </a:p>
                  </a:txBody>
                  <a:tcPr marL="9525" marR="9525" marT="9525" marB="0" anchor="ctr"/>
                </a:tc>
                <a:tc>
                  <a:txBody>
                    <a:bodyPr/>
                    <a:lstStyle/>
                    <a:p>
                      <a:pPr algn="l" fontAlgn="ctr"/>
                      <a:r>
                        <a:rPr lang="da-DK" sz="1200" u="none" strike="noStrike">
                          <a:effectLst/>
                        </a:rPr>
                        <a:t>1 million</a:t>
                      </a:r>
                      <a:endParaRPr lang="da-DK" sz="1200" b="0" i="0" u="none" strike="noStrike">
                        <a:solidFill>
                          <a:srgbClr val="663300"/>
                        </a:solidFill>
                        <a:effectLst/>
                        <a:latin typeface="Arial" panose="020B0604020202020204" pitchFamily="34" charset="0"/>
                      </a:endParaRPr>
                    </a:p>
                  </a:txBody>
                  <a:tcPr marL="9525" marR="9525" marT="9525" marB="0" anchor="ctr"/>
                </a:tc>
                <a:tc>
                  <a:txBody>
                    <a:bodyPr/>
                    <a:lstStyle/>
                    <a:p>
                      <a:pPr algn="l" fontAlgn="ctr"/>
                      <a:r>
                        <a:rPr lang="da-DK" sz="1200" u="none" strike="noStrike">
                          <a:effectLst/>
                        </a:rPr>
                        <a:t>1 million</a:t>
                      </a:r>
                      <a:endParaRPr lang="da-DK" sz="1200" b="0" i="0" u="none" strike="noStrike">
                        <a:solidFill>
                          <a:srgbClr val="6633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757458123"/>
                  </a:ext>
                </a:extLst>
              </a:tr>
              <a:tr h="459717">
                <a:tc>
                  <a:txBody>
                    <a:bodyPr/>
                    <a:lstStyle/>
                    <a:p>
                      <a:pPr algn="r" fontAlgn="ctr"/>
                      <a:r>
                        <a:rPr lang="da-DK" sz="1100" u="none" strike="noStrike" dirty="0">
                          <a:effectLst/>
                        </a:rPr>
                        <a:t>1000</a:t>
                      </a:r>
                      <a:endParaRPr lang="da-DK" sz="1100" b="0" i="0" u="none" strike="noStrike" dirty="0">
                        <a:solidFill>
                          <a:srgbClr val="333333"/>
                        </a:solidFill>
                        <a:effectLst/>
                        <a:latin typeface="Courier New" panose="02070309020205020404" pitchFamily="49" charset="0"/>
                      </a:endParaRPr>
                    </a:p>
                  </a:txBody>
                  <a:tcPr marL="9525" marR="9525" marT="9525" marB="0" anchor="ctr"/>
                </a:tc>
                <a:tc>
                  <a:txBody>
                    <a:bodyPr/>
                    <a:lstStyle/>
                    <a:p>
                      <a:pPr algn="l" fontAlgn="ctr"/>
                      <a:r>
                        <a:rPr lang="da-DK" sz="1200" u="none" strike="noStrike" dirty="0">
                          <a:effectLst/>
                        </a:rPr>
                        <a:t>1 thousand</a:t>
                      </a:r>
                      <a:endParaRPr lang="da-DK" sz="1200" b="0" i="0" u="none" strike="noStrike" dirty="0">
                        <a:solidFill>
                          <a:srgbClr val="663300"/>
                        </a:solidFill>
                        <a:effectLst/>
                        <a:latin typeface="Arial" panose="020B0604020202020204" pitchFamily="34" charset="0"/>
                      </a:endParaRPr>
                    </a:p>
                  </a:txBody>
                  <a:tcPr marL="9525" marR="9525" marT="9525" marB="0" anchor="ctr"/>
                </a:tc>
                <a:tc>
                  <a:txBody>
                    <a:bodyPr/>
                    <a:lstStyle/>
                    <a:p>
                      <a:pPr algn="l" fontAlgn="ctr"/>
                      <a:r>
                        <a:rPr lang="da-DK" sz="1200" u="none" strike="noStrike">
                          <a:effectLst/>
                        </a:rPr>
                        <a:t>1 thousand</a:t>
                      </a:r>
                      <a:endParaRPr lang="da-DK" sz="1200" b="0" i="0" u="none" strike="noStrike">
                        <a:solidFill>
                          <a:srgbClr val="6633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525419418"/>
                  </a:ext>
                </a:extLst>
              </a:tr>
              <a:tr h="459717">
                <a:tc>
                  <a:txBody>
                    <a:bodyPr/>
                    <a:lstStyle/>
                    <a:p>
                      <a:pPr algn="r" fontAlgn="ctr"/>
                      <a:r>
                        <a:rPr lang="da-DK" sz="1100" u="none" strike="noStrike">
                          <a:effectLst/>
                        </a:rPr>
                        <a:t>100</a:t>
                      </a:r>
                      <a:endParaRPr lang="da-DK" sz="1100" b="0" i="0" u="none" strike="noStrike">
                        <a:solidFill>
                          <a:srgbClr val="333333"/>
                        </a:solidFill>
                        <a:effectLst/>
                        <a:latin typeface="Courier New" panose="02070309020205020404" pitchFamily="49" charset="0"/>
                      </a:endParaRPr>
                    </a:p>
                  </a:txBody>
                  <a:tcPr marL="9525" marR="9525" marT="9525" marB="0" anchor="ctr"/>
                </a:tc>
                <a:tc>
                  <a:txBody>
                    <a:bodyPr/>
                    <a:lstStyle/>
                    <a:p>
                      <a:pPr algn="l" fontAlgn="ctr"/>
                      <a:r>
                        <a:rPr lang="da-DK" sz="1200" u="none" strike="noStrike">
                          <a:effectLst/>
                        </a:rPr>
                        <a:t>1 hundred</a:t>
                      </a:r>
                      <a:endParaRPr lang="da-DK" sz="1200" b="0" i="0" u="none" strike="noStrike">
                        <a:solidFill>
                          <a:srgbClr val="663300"/>
                        </a:solidFill>
                        <a:effectLst/>
                        <a:latin typeface="Arial" panose="020B0604020202020204" pitchFamily="34" charset="0"/>
                      </a:endParaRPr>
                    </a:p>
                  </a:txBody>
                  <a:tcPr marL="9525" marR="9525" marT="9525" marB="0" anchor="ctr"/>
                </a:tc>
                <a:tc>
                  <a:txBody>
                    <a:bodyPr/>
                    <a:lstStyle/>
                    <a:p>
                      <a:pPr algn="l" fontAlgn="ctr"/>
                      <a:r>
                        <a:rPr lang="da-DK" sz="1200" u="none" strike="noStrike" dirty="0">
                          <a:effectLst/>
                        </a:rPr>
                        <a:t>1 hundred</a:t>
                      </a:r>
                      <a:endParaRPr lang="da-DK" sz="1200" b="0" i="0" u="none" strike="noStrike" dirty="0">
                        <a:solidFill>
                          <a:srgbClr val="6633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33789806"/>
                  </a:ext>
                </a:extLst>
              </a:tr>
            </a:tbl>
          </a:graphicData>
        </a:graphic>
      </p:graphicFrame>
      <p:sp>
        <p:nvSpPr>
          <p:cNvPr id="5" name="TextBox 4">
            <a:extLst>
              <a:ext uri="{FF2B5EF4-FFF2-40B4-BE49-F238E27FC236}">
                <a16:creationId xmlns:a16="http://schemas.microsoft.com/office/drawing/2014/main" id="{0051104D-62EF-5F98-18FA-D32B6FE908C0}"/>
              </a:ext>
            </a:extLst>
          </p:cNvPr>
          <p:cNvSpPr txBox="1"/>
          <p:nvPr/>
        </p:nvSpPr>
        <p:spPr>
          <a:xfrm>
            <a:off x="1096082" y="1170464"/>
            <a:ext cx="5762064" cy="369332"/>
          </a:xfrm>
          <a:prstGeom prst="rect">
            <a:avLst/>
          </a:prstGeom>
          <a:noFill/>
        </p:spPr>
        <p:txBody>
          <a:bodyPr wrap="square">
            <a:spAutoFit/>
          </a:bodyPr>
          <a:lstStyle/>
          <a:p>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1,764,870,000,000,000,000,000,000</a:t>
            </a:r>
          </a:p>
        </p:txBody>
      </p:sp>
    </p:spTree>
    <p:extLst>
      <p:ext uri="{BB962C8B-B14F-4D97-AF65-F5344CB8AC3E}">
        <p14:creationId xmlns:p14="http://schemas.microsoft.com/office/powerpoint/2010/main" val="576675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033099" y="1192576"/>
            <a:ext cx="8496315" cy="892552"/>
          </a:xfrm>
          <a:prstGeom prst="rect">
            <a:avLst/>
          </a:prstGeom>
          <a:noFill/>
        </p:spPr>
        <p:txBody>
          <a:bodyPr wrap="square" rtlCol="0">
            <a:spAutoFit/>
          </a:bodyPr>
          <a:lstStyle/>
          <a:p>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7</a:t>
            </a:r>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da-DK" sz="2600" dirty="0" err="1">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Entity</a:t>
            </a:r>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 Framework</a:t>
            </a:r>
          </a:p>
          <a:p>
            <a:endPar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 name="pole tekstowe 2"/>
          <p:cNvSpPr txBox="1"/>
          <p:nvPr/>
        </p:nvSpPr>
        <p:spPr>
          <a:xfrm>
            <a:off x="1033099" y="1638852"/>
            <a:ext cx="10250094" cy="407227"/>
          </a:xfrm>
          <a:prstGeom prst="rect">
            <a:avLst/>
          </a:prstGeom>
          <a:noFill/>
        </p:spPr>
        <p:txBody>
          <a:bodyPr wrap="square" rtlCol="0">
            <a:spAutoFit/>
          </a:bodyPr>
          <a:lstStyle/>
          <a:p>
            <a:pPr>
              <a:lnSpc>
                <a:spcPct val="85000"/>
              </a:lnSpc>
            </a:pPr>
            <a:r>
              <a:rPr lang="en-GB"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Varchar(max) and Nvarchar(max)</a:t>
            </a:r>
          </a:p>
        </p:txBody>
      </p:sp>
      <p:pic>
        <p:nvPicPr>
          <p:cNvPr id="4" name="Picture 3">
            <a:extLst>
              <a:ext uri="{FF2B5EF4-FFF2-40B4-BE49-F238E27FC236}">
                <a16:creationId xmlns:a16="http://schemas.microsoft.com/office/drawing/2014/main" id="{B46CED40-08D2-BD42-A022-CBC1BD6244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2619" y="2132924"/>
            <a:ext cx="4863381" cy="4577945"/>
          </a:xfrm>
          <a:prstGeom prst="rect">
            <a:avLst/>
          </a:prstGeom>
          <a:solidFill>
            <a:schemeClr val="bg1"/>
          </a:solidFill>
          <a:ln>
            <a:solidFill>
              <a:schemeClr val="tx2"/>
            </a:solidFill>
          </a:ln>
        </p:spPr>
      </p:pic>
    </p:spTree>
    <p:extLst>
      <p:ext uri="{BB962C8B-B14F-4D97-AF65-F5344CB8AC3E}">
        <p14:creationId xmlns:p14="http://schemas.microsoft.com/office/powerpoint/2010/main" val="1914620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033099" y="1192576"/>
            <a:ext cx="8496315" cy="892552"/>
          </a:xfrm>
          <a:prstGeom prst="rect">
            <a:avLst/>
          </a:prstGeom>
          <a:noFill/>
        </p:spPr>
        <p:txBody>
          <a:bodyPr wrap="square" rtlCol="0">
            <a:spAutoFit/>
          </a:bodyPr>
          <a:lstStyle/>
          <a:p>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7a</a:t>
            </a:r>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da-DK" sz="2600" dirty="0" err="1">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Entity</a:t>
            </a:r>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 Framework</a:t>
            </a:r>
          </a:p>
          <a:p>
            <a:endPar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 name="pole tekstowe 2"/>
          <p:cNvSpPr txBox="1"/>
          <p:nvPr/>
        </p:nvSpPr>
        <p:spPr>
          <a:xfrm>
            <a:off x="1033099" y="1638852"/>
            <a:ext cx="10250094" cy="407227"/>
          </a:xfrm>
          <a:prstGeom prst="rect">
            <a:avLst/>
          </a:prstGeom>
          <a:noFill/>
        </p:spPr>
        <p:txBody>
          <a:bodyPr wrap="square" rtlCol="0">
            <a:spAutoFit/>
          </a:bodyPr>
          <a:lstStyle/>
          <a:p>
            <a:pPr>
              <a:lnSpc>
                <a:spcPct val="85000"/>
              </a:lnSpc>
            </a:pPr>
            <a:r>
              <a:rPr lang="en-GB"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Varchar(max) and Nvarchar(max)</a:t>
            </a:r>
          </a:p>
        </p:txBody>
      </p:sp>
      <p:pic>
        <p:nvPicPr>
          <p:cNvPr id="5" name="Picture 4">
            <a:extLst>
              <a:ext uri="{FF2B5EF4-FFF2-40B4-BE49-F238E27FC236}">
                <a16:creationId xmlns:a16="http://schemas.microsoft.com/office/drawing/2014/main" id="{9390EA39-45A8-0772-D5C7-DD20AA3B1F7E}"/>
              </a:ext>
            </a:extLst>
          </p:cNvPr>
          <p:cNvPicPr>
            <a:picLocks noChangeAspect="1"/>
          </p:cNvPicPr>
          <p:nvPr/>
        </p:nvPicPr>
        <p:blipFill>
          <a:blip r:embed="rId4"/>
          <a:stretch>
            <a:fillRect/>
          </a:stretch>
        </p:blipFill>
        <p:spPr>
          <a:xfrm>
            <a:off x="1033098" y="2085128"/>
            <a:ext cx="5078123" cy="2687745"/>
          </a:xfrm>
          <a:prstGeom prst="rect">
            <a:avLst/>
          </a:prstGeom>
          <a:solidFill>
            <a:schemeClr val="tx2"/>
          </a:solidFill>
          <a:ln>
            <a:solidFill>
              <a:schemeClr val="accent1"/>
            </a:solidFill>
          </a:ln>
        </p:spPr>
      </p:pic>
      <p:pic>
        <p:nvPicPr>
          <p:cNvPr id="6" name="Picture 5">
            <a:extLst>
              <a:ext uri="{FF2B5EF4-FFF2-40B4-BE49-F238E27FC236}">
                <a16:creationId xmlns:a16="http://schemas.microsoft.com/office/drawing/2014/main" id="{9D661DBA-EDC2-2A1D-2371-329939F45107}"/>
              </a:ext>
            </a:extLst>
          </p:cNvPr>
          <p:cNvPicPr>
            <a:picLocks noChangeAspect="1"/>
          </p:cNvPicPr>
          <p:nvPr/>
        </p:nvPicPr>
        <p:blipFill>
          <a:blip r:embed="rId5"/>
          <a:stretch>
            <a:fillRect/>
          </a:stretch>
        </p:blipFill>
        <p:spPr>
          <a:xfrm>
            <a:off x="6657748" y="3688852"/>
            <a:ext cx="5043669" cy="2687745"/>
          </a:xfrm>
          <a:prstGeom prst="rect">
            <a:avLst/>
          </a:prstGeom>
          <a:ln>
            <a:solidFill>
              <a:schemeClr val="accent1"/>
            </a:solidFill>
          </a:ln>
        </p:spPr>
      </p:pic>
      <p:sp>
        <p:nvSpPr>
          <p:cNvPr id="7" name="Rectangle 6">
            <a:extLst>
              <a:ext uri="{FF2B5EF4-FFF2-40B4-BE49-F238E27FC236}">
                <a16:creationId xmlns:a16="http://schemas.microsoft.com/office/drawing/2014/main" id="{F3177CED-5CC0-9D9C-04F7-8C44E48C9B3E}"/>
              </a:ext>
            </a:extLst>
          </p:cNvPr>
          <p:cNvSpPr/>
          <p:nvPr/>
        </p:nvSpPr>
        <p:spPr>
          <a:xfrm>
            <a:off x="5419288" y="4278385"/>
            <a:ext cx="763397" cy="533537"/>
          </a:xfrm>
          <a:prstGeom prst="rect">
            <a:avLst/>
          </a:prstGeom>
          <a:ln w="28575">
            <a:solidFill>
              <a:srgbClr val="FF0000"/>
            </a:solidFill>
          </a:ln>
        </p:spPr>
        <p:txBody>
          <a:bodyPr wrap="square" lIns="0" tIns="0" rIns="0" bIns="0" rtlCol="0" anchor="ctr">
            <a:spAutoFit/>
          </a:bodyPr>
          <a:lstStyle/>
          <a:p>
            <a:pPr algn="l"/>
            <a:endParaRPr lang="en-GB" sz="2400" dirty="0">
              <a:solidFill>
                <a:schemeClr val="accent1"/>
              </a:solidFill>
            </a:endParaRPr>
          </a:p>
        </p:txBody>
      </p:sp>
      <p:sp>
        <p:nvSpPr>
          <p:cNvPr id="8" name="Rectangle 7">
            <a:extLst>
              <a:ext uri="{FF2B5EF4-FFF2-40B4-BE49-F238E27FC236}">
                <a16:creationId xmlns:a16="http://schemas.microsoft.com/office/drawing/2014/main" id="{B3ADC7CB-0E1C-28D1-A159-F26E1036A79E}"/>
              </a:ext>
            </a:extLst>
          </p:cNvPr>
          <p:cNvSpPr/>
          <p:nvPr/>
        </p:nvSpPr>
        <p:spPr>
          <a:xfrm>
            <a:off x="10972070" y="5803943"/>
            <a:ext cx="729347" cy="572654"/>
          </a:xfrm>
          <a:prstGeom prst="rect">
            <a:avLst/>
          </a:prstGeom>
          <a:ln w="28575">
            <a:solidFill>
              <a:srgbClr val="FF0000"/>
            </a:solidFill>
          </a:ln>
        </p:spPr>
        <p:txBody>
          <a:bodyPr wrap="square" lIns="0" tIns="0" rIns="0" bIns="0" rtlCol="0" anchor="ctr">
            <a:spAutoFit/>
          </a:bodyPr>
          <a:lstStyle/>
          <a:p>
            <a:pPr algn="l"/>
            <a:endParaRPr lang="en-GB" sz="2400" dirty="0">
              <a:solidFill>
                <a:schemeClr val="accent1"/>
              </a:solidFill>
            </a:endParaRPr>
          </a:p>
        </p:txBody>
      </p:sp>
      <p:sp>
        <p:nvSpPr>
          <p:cNvPr id="4" name="TextBox 3">
            <a:extLst>
              <a:ext uri="{FF2B5EF4-FFF2-40B4-BE49-F238E27FC236}">
                <a16:creationId xmlns:a16="http://schemas.microsoft.com/office/drawing/2014/main" id="{771670B6-7CD8-5721-50E6-3292986E532A}"/>
              </a:ext>
            </a:extLst>
          </p:cNvPr>
          <p:cNvSpPr txBox="1"/>
          <p:nvPr/>
        </p:nvSpPr>
        <p:spPr>
          <a:xfrm>
            <a:off x="1379095" y="5046795"/>
            <a:ext cx="3410036" cy="369332"/>
          </a:xfrm>
          <a:prstGeom prst="rect">
            <a:avLst/>
          </a:prstGeom>
          <a:noFill/>
        </p:spPr>
        <p:txBody>
          <a:bodyPr wrap="none" rtlCol="0">
            <a:spAutoFit/>
          </a:bodyPr>
          <a:lstStyle/>
          <a:p>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Varchar(max) can’t be indexed</a:t>
            </a:r>
          </a:p>
        </p:txBody>
      </p:sp>
      <p:sp>
        <p:nvSpPr>
          <p:cNvPr id="10" name="TextBox 9">
            <a:extLst>
              <a:ext uri="{FF2B5EF4-FFF2-40B4-BE49-F238E27FC236}">
                <a16:creationId xmlns:a16="http://schemas.microsoft.com/office/drawing/2014/main" id="{7F302640-F300-1572-6754-439B06F074A5}"/>
              </a:ext>
            </a:extLst>
          </p:cNvPr>
          <p:cNvSpPr txBox="1"/>
          <p:nvPr/>
        </p:nvSpPr>
        <p:spPr>
          <a:xfrm>
            <a:off x="1379095" y="5905604"/>
            <a:ext cx="2068643" cy="369332"/>
          </a:xfrm>
          <a:prstGeom prst="rect">
            <a:avLst/>
          </a:prstGeom>
          <a:noFill/>
        </p:spPr>
        <p:txBody>
          <a:bodyPr wrap="square">
            <a:spAutoFit/>
          </a:bodyPr>
          <a:lstStyle/>
          <a:p>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Year varchar(4)</a:t>
            </a:r>
          </a:p>
        </p:txBody>
      </p:sp>
      <p:sp>
        <p:nvSpPr>
          <p:cNvPr id="9" name="TextBox 8">
            <a:extLst>
              <a:ext uri="{FF2B5EF4-FFF2-40B4-BE49-F238E27FC236}">
                <a16:creationId xmlns:a16="http://schemas.microsoft.com/office/drawing/2014/main" id="{8997C865-A645-BE69-C10A-318B29BF0E21}"/>
              </a:ext>
            </a:extLst>
          </p:cNvPr>
          <p:cNvSpPr txBox="1"/>
          <p:nvPr/>
        </p:nvSpPr>
        <p:spPr>
          <a:xfrm>
            <a:off x="1379095" y="5480777"/>
            <a:ext cx="1943353" cy="646331"/>
          </a:xfrm>
          <a:prstGeom prst="rect">
            <a:avLst/>
          </a:prstGeom>
          <a:noFill/>
        </p:spPr>
        <p:txBody>
          <a:bodyPr wrap="none" rtlCol="0">
            <a:spAutoFit/>
          </a:bodyPr>
          <a:lstStyle/>
          <a:p>
            <a:r>
              <a:rPr lang="en-GB"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Istrue</a:t>
            </a:r>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 varchar(1)</a:t>
            </a:r>
            <a:b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0496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091822" y="1192576"/>
            <a:ext cx="8496315" cy="892552"/>
          </a:xfrm>
          <a:prstGeom prst="rect">
            <a:avLst/>
          </a:prstGeom>
          <a:noFill/>
        </p:spPr>
        <p:txBody>
          <a:bodyPr wrap="square" rtlCol="0">
            <a:spAutoFit/>
          </a:bodyPr>
          <a:lstStyle/>
          <a:p>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8</a:t>
            </a:r>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en-GB"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Heaps and Tables (Entity Framework again)</a:t>
            </a:r>
          </a:p>
          <a:p>
            <a:endPar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 name="pole tekstowe 2"/>
          <p:cNvSpPr txBox="1"/>
          <p:nvPr/>
        </p:nvSpPr>
        <p:spPr>
          <a:xfrm>
            <a:off x="1091822" y="1677901"/>
            <a:ext cx="10250094" cy="407227"/>
          </a:xfrm>
          <a:prstGeom prst="rect">
            <a:avLst/>
          </a:prstGeom>
          <a:noFill/>
        </p:spPr>
        <p:txBody>
          <a:bodyPr wrap="square" rtlCol="0">
            <a:spAutoFit/>
          </a:bodyPr>
          <a:lstStyle/>
          <a:p>
            <a:pPr>
              <a:lnSpc>
                <a:spcPct val="85000"/>
              </a:lnSpc>
            </a:pPr>
            <a:r>
              <a:rPr lang="en-GB"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Non clustered Primary Keys. No Clustered Index</a:t>
            </a:r>
          </a:p>
        </p:txBody>
      </p:sp>
      <p:sp>
        <p:nvSpPr>
          <p:cNvPr id="5" name="pole tekstowe 4"/>
          <p:cNvSpPr txBox="1"/>
          <p:nvPr/>
        </p:nvSpPr>
        <p:spPr>
          <a:xfrm>
            <a:off x="1063525" y="3928678"/>
            <a:ext cx="10138908" cy="2646878"/>
          </a:xfrm>
          <a:prstGeom prst="rect">
            <a:avLst/>
          </a:prstGeom>
          <a:noFill/>
        </p:spPr>
        <p:txBody>
          <a:bodyPr wrap="square" numCol="1" rtlCol="0">
            <a:spAutoFit/>
          </a:bodyPr>
          <a:lstStyle/>
          <a:p>
            <a:r>
              <a:rPr lang="en-GB" sz="1450" b="1" dirty="0">
                <a:solidFill>
                  <a:schemeClr val="bg1"/>
                </a:solidFill>
                <a:latin typeface="Open Sans" panose="020B0606030504020204" pitchFamily="34" charset="0"/>
                <a:ea typeface="Open Sans" panose="020B0606030504020204" pitchFamily="34" charset="0"/>
                <a:cs typeface="Open Sans" panose="020B0606030504020204" pitchFamily="34" charset="0"/>
              </a:rPr>
              <a:t>Disadvantages of Heaps  </a:t>
            </a:r>
            <a:r>
              <a:rPr lang="en-GB" sz="1450" dirty="0">
                <a:solidFill>
                  <a:schemeClr val="bg1"/>
                </a:solidFill>
                <a:latin typeface="Open Sans" panose="020B0606030504020204" pitchFamily="34" charset="0"/>
                <a:ea typeface="Open Sans" panose="020B0606030504020204" pitchFamily="34" charset="0"/>
                <a:cs typeface="Open Sans" panose="020B0606030504020204" pitchFamily="34" charset="0"/>
              </a:rPr>
              <a:t>(https://www.dbi-services.com/blog/heap-deallocation-indexoptimize)</a:t>
            </a:r>
          </a:p>
          <a:p>
            <a:endParaRPr lang="en-GB" sz="145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spcAft>
                <a:spcPts val="1200"/>
              </a:spcAft>
              <a:buFont typeface="Arial" panose="020B0604020202020204" pitchFamily="34" charset="0"/>
              <a:buChar char="•"/>
            </a:pPr>
            <a:r>
              <a:rPr lang="en-GB" sz="1450" dirty="0">
                <a:solidFill>
                  <a:schemeClr val="bg1"/>
                </a:solidFill>
                <a:latin typeface="Open Sans" panose="020B0606030504020204" pitchFamily="34" charset="0"/>
                <a:ea typeface="Open Sans" panose="020B0606030504020204" pitchFamily="34" charset="0"/>
                <a:cs typeface="Open Sans" panose="020B0606030504020204" pitchFamily="34" charset="0"/>
              </a:rPr>
              <a:t>SQL Server does not deallocate pages when doing a DELETE on a Heap. </a:t>
            </a:r>
          </a:p>
          <a:p>
            <a:pPr marL="285750" indent="-285750">
              <a:spcAft>
                <a:spcPts val="1200"/>
              </a:spcAft>
              <a:buFont typeface="Arial" panose="020B0604020202020204" pitchFamily="34" charset="0"/>
              <a:buChar char="•"/>
            </a:pPr>
            <a:r>
              <a:rPr lang="en-GB" sz="1450" dirty="0">
                <a:solidFill>
                  <a:schemeClr val="bg1"/>
                </a:solidFill>
                <a:latin typeface="Open Sans" panose="020B0606030504020204" pitchFamily="34" charset="0"/>
                <a:ea typeface="Open Sans" panose="020B0606030504020204" pitchFamily="34" charset="0"/>
                <a:cs typeface="Open Sans" panose="020B0606030504020204" pitchFamily="34" charset="0"/>
              </a:rPr>
              <a:t>A Heap does not scale well because of PFS contention </a:t>
            </a:r>
          </a:p>
          <a:p>
            <a:pPr marL="285750" indent="-285750">
              <a:spcAft>
                <a:spcPts val="1200"/>
              </a:spcAft>
              <a:buFont typeface="Arial" panose="020B0604020202020204" pitchFamily="34" charset="0"/>
              <a:buChar char="•"/>
            </a:pPr>
            <a:r>
              <a:rPr lang="en-GB" sz="1450" dirty="0">
                <a:solidFill>
                  <a:schemeClr val="bg1"/>
                </a:solidFill>
                <a:latin typeface="Open Sans" panose="020B0606030504020204" pitchFamily="34" charset="0"/>
                <a:ea typeface="Open Sans" panose="020B0606030504020204" pitchFamily="34" charset="0"/>
                <a:cs typeface="Open Sans" panose="020B0606030504020204" pitchFamily="34" charset="0"/>
              </a:rPr>
              <a:t>You cannot efficiently search for data in a Heap.</a:t>
            </a:r>
          </a:p>
          <a:p>
            <a:pPr marL="285750" indent="-285750">
              <a:spcAft>
                <a:spcPts val="1200"/>
              </a:spcAft>
              <a:buFont typeface="Arial" panose="020B0604020202020204" pitchFamily="34" charset="0"/>
              <a:buChar char="•"/>
            </a:pPr>
            <a:r>
              <a:rPr lang="en-GB" sz="1450" dirty="0">
                <a:solidFill>
                  <a:schemeClr val="bg1"/>
                </a:solidFill>
                <a:latin typeface="Open Sans" panose="020B0606030504020204" pitchFamily="34" charset="0"/>
                <a:ea typeface="Open Sans" panose="020B0606030504020204" pitchFamily="34" charset="0"/>
                <a:cs typeface="Open Sans" panose="020B0606030504020204" pitchFamily="34" charset="0"/>
              </a:rPr>
              <a:t>The time to search for data in a Heap </a:t>
            </a:r>
            <a:r>
              <a:rPr lang="en-GB" sz="1450" b="1" dirty="0">
                <a:solidFill>
                  <a:schemeClr val="bg1"/>
                </a:solidFill>
                <a:latin typeface="Open Sans" panose="020B0606030504020204" pitchFamily="34" charset="0"/>
                <a:ea typeface="Open Sans" panose="020B0606030504020204" pitchFamily="34" charset="0"/>
                <a:cs typeface="Open Sans" panose="020B0606030504020204" pitchFamily="34" charset="0"/>
              </a:rPr>
              <a:t>increases linearly </a:t>
            </a:r>
            <a:r>
              <a:rPr lang="en-GB" sz="1450" dirty="0">
                <a:solidFill>
                  <a:schemeClr val="bg1"/>
                </a:solidFill>
                <a:latin typeface="Open Sans" panose="020B0606030504020204" pitchFamily="34" charset="0"/>
                <a:ea typeface="Open Sans" panose="020B0606030504020204" pitchFamily="34" charset="0"/>
                <a:cs typeface="Open Sans" panose="020B0606030504020204" pitchFamily="34" charset="0"/>
              </a:rPr>
              <a:t>with the volume of data.</a:t>
            </a:r>
          </a:p>
          <a:p>
            <a:pPr marL="285750" indent="-285750">
              <a:spcAft>
                <a:spcPts val="1200"/>
              </a:spcAft>
              <a:buFont typeface="Arial" panose="020B0604020202020204" pitchFamily="34" charset="0"/>
              <a:buChar char="•"/>
            </a:pPr>
            <a:r>
              <a:rPr lang="en-GB" sz="1450" dirty="0">
                <a:solidFill>
                  <a:schemeClr val="bg1"/>
                </a:solidFill>
                <a:latin typeface="Open Sans" panose="020B0606030504020204" pitchFamily="34" charset="0"/>
                <a:ea typeface="Open Sans" panose="020B0606030504020204" pitchFamily="34" charset="0"/>
                <a:cs typeface="Open Sans" panose="020B0606030504020204" pitchFamily="34" charset="0"/>
              </a:rPr>
              <a:t>Frequent data updates risk forwarded records </a:t>
            </a:r>
          </a:p>
          <a:p>
            <a:pPr marL="285750" indent="-285750">
              <a:spcAft>
                <a:spcPts val="1200"/>
              </a:spcAft>
              <a:buFont typeface="Arial" panose="020B0604020202020204" pitchFamily="34" charset="0"/>
              <a:buChar char="•"/>
            </a:pPr>
            <a:r>
              <a:rPr lang="en-GB" sz="1450" dirty="0">
                <a:solidFill>
                  <a:schemeClr val="bg1"/>
                </a:solidFill>
                <a:latin typeface="Open Sans" panose="020B0606030504020204" pitchFamily="34" charset="0"/>
                <a:ea typeface="Open Sans" panose="020B0606030504020204" pitchFamily="34" charset="0"/>
                <a:cs typeface="Open Sans" panose="020B0606030504020204" pitchFamily="34" charset="0"/>
              </a:rPr>
              <a:t>When the Heap is rebuilt it requires an update of all the non-clustered indexes.</a:t>
            </a:r>
          </a:p>
        </p:txBody>
      </p:sp>
      <p:pic>
        <p:nvPicPr>
          <p:cNvPr id="4" name="Picture 4" descr="9 Steps for Decluttering Piles of Paper | XEN Life">
            <a:extLst>
              <a:ext uri="{FF2B5EF4-FFF2-40B4-BE49-F238E27FC236}">
                <a16:creationId xmlns:a16="http://schemas.microsoft.com/office/drawing/2014/main" id="{D59EFB99-7901-F17B-030E-A6FB96C7BA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652" y="2111263"/>
            <a:ext cx="2808168" cy="14309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ecluttering Paperwork - How to FINALLY organise your paperwork -  Professional Decluttering - A Tidy Mind">
            <a:extLst>
              <a:ext uri="{FF2B5EF4-FFF2-40B4-BE49-F238E27FC236}">
                <a16:creationId xmlns:a16="http://schemas.microsoft.com/office/drawing/2014/main" id="{F1FCB918-0B96-B31A-605A-9F4FE8CEE8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9594" y="2111264"/>
            <a:ext cx="2223569" cy="1479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856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119118" y="2403566"/>
            <a:ext cx="8496315" cy="492443"/>
          </a:xfrm>
          <a:prstGeom prst="rect">
            <a:avLst/>
          </a:prstGeom>
          <a:noFill/>
        </p:spPr>
        <p:txBody>
          <a:bodyPr wrap="square" rtlCol="0">
            <a:spAutoFit/>
          </a:bodyPr>
          <a:lstStyle/>
          <a:p>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David Postlethwaite</a:t>
            </a:r>
            <a:endPar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 name="pole tekstowe 2"/>
          <p:cNvSpPr txBox="1"/>
          <p:nvPr/>
        </p:nvSpPr>
        <p:spPr>
          <a:xfrm>
            <a:off x="1091822" y="2896009"/>
            <a:ext cx="10291176" cy="3245760"/>
          </a:xfrm>
          <a:prstGeom prst="rect">
            <a:avLst/>
          </a:prstGeom>
          <a:noFill/>
        </p:spPr>
        <p:txBody>
          <a:bodyPr wrap="square" rtlCol="0">
            <a:spAutoFit/>
          </a:bodyPr>
          <a:lstStyle/>
          <a:p>
            <a:pPr>
              <a:lnSpc>
                <a:spcPct val="85000"/>
              </a:lnSpc>
            </a:pPr>
            <a:r>
              <a:rPr lang="da-DK" sz="63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Top           Disasters </a:t>
            </a:r>
            <a:r>
              <a:rPr lang="da-DK" sz="6300" kern="6600" spc="-100" dirty="0" err="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we’ve</a:t>
            </a:r>
            <a:r>
              <a:rPr lang="da-DK" sz="63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da-DK" sz="6300" kern="6600" spc="-100" dirty="0" err="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seen</a:t>
            </a:r>
            <a:r>
              <a:rPr lang="da-DK" sz="63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 as </a:t>
            </a:r>
            <a:r>
              <a:rPr lang="da-DK" sz="6300" kern="6600" spc="-100" dirty="0" err="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DBAs</a:t>
            </a:r>
            <a:r>
              <a:rPr lang="pl-PL" sz="63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 </a:t>
            </a:r>
            <a:endParaRPr lang="da-DK" sz="63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nSpc>
                <a:spcPct val="85000"/>
              </a:lnSpc>
            </a:pPr>
            <a:endParaRPr lang="da-DK" sz="63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nSpc>
                <a:spcPct val="85000"/>
              </a:lnSpc>
            </a:pPr>
            <a:r>
              <a:rPr lang="pl-PL" sz="2600" kern="6600" spc="-100"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rPr>
              <a:t>Pięć największych katastrof, z jakimi się spotkaliśmy jako administratorzy baz danych</a:t>
            </a:r>
          </a:p>
        </p:txBody>
      </p:sp>
      <p:sp>
        <p:nvSpPr>
          <p:cNvPr id="7" name="TextBox 6">
            <a:extLst>
              <a:ext uri="{FF2B5EF4-FFF2-40B4-BE49-F238E27FC236}">
                <a16:creationId xmlns:a16="http://schemas.microsoft.com/office/drawing/2014/main" id="{98B6B19F-2AEF-BADC-77C7-12BB13DD007F}"/>
              </a:ext>
            </a:extLst>
          </p:cNvPr>
          <p:cNvSpPr txBox="1"/>
          <p:nvPr/>
        </p:nvSpPr>
        <p:spPr>
          <a:xfrm>
            <a:off x="2493932" y="2722705"/>
            <a:ext cx="2217490" cy="1061829"/>
          </a:xfrm>
          <a:prstGeom prst="rect">
            <a:avLst/>
          </a:prstGeom>
          <a:noFill/>
        </p:spPr>
        <p:txBody>
          <a:bodyPr wrap="square">
            <a:spAutoFit/>
          </a:bodyPr>
          <a:lstStyle/>
          <a:p>
            <a:pPr algn="ctr"/>
            <a:r>
              <a:rPr lang="en-GB" sz="6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Five</a:t>
            </a:r>
            <a:r>
              <a:rPr lang="en-GB" sz="5400" dirty="0">
                <a:solidFill>
                  <a:schemeClr val="bg1"/>
                </a:solidFill>
                <a:latin typeface="+mj-lt"/>
              </a:rPr>
              <a:t> </a:t>
            </a:r>
          </a:p>
        </p:txBody>
      </p:sp>
      <p:sp>
        <p:nvSpPr>
          <p:cNvPr id="9" name="TextBox 8">
            <a:extLst>
              <a:ext uri="{FF2B5EF4-FFF2-40B4-BE49-F238E27FC236}">
                <a16:creationId xmlns:a16="http://schemas.microsoft.com/office/drawing/2014/main" id="{B3B9A783-4F97-9200-5E8C-CBF5F11194E1}"/>
              </a:ext>
            </a:extLst>
          </p:cNvPr>
          <p:cNvSpPr txBox="1"/>
          <p:nvPr/>
        </p:nvSpPr>
        <p:spPr>
          <a:xfrm>
            <a:off x="2677939" y="2722705"/>
            <a:ext cx="1849475" cy="1061829"/>
          </a:xfrm>
          <a:prstGeom prst="rect">
            <a:avLst/>
          </a:prstGeom>
          <a:noFill/>
        </p:spPr>
        <p:txBody>
          <a:bodyPr wrap="square">
            <a:spAutoFit/>
          </a:bodyPr>
          <a:lstStyle/>
          <a:p>
            <a:r>
              <a:rPr lang="da-DK" sz="63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Ten</a:t>
            </a:r>
            <a:endParaRPr lang="en-GB" sz="6300" dirty="0"/>
          </a:p>
        </p:txBody>
      </p:sp>
    </p:spTree>
    <p:extLst>
      <p:ext uri="{BB962C8B-B14F-4D97-AF65-F5344CB8AC3E}">
        <p14:creationId xmlns:p14="http://schemas.microsoft.com/office/powerpoint/2010/main" val="425151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7"/>
                                        </p:tgtEl>
                                      </p:cBhvr>
                                    </p:animEffect>
                                    <p:anim calcmode="lin" valueType="num">
                                      <p:cBhvr>
                                        <p:cTn id="7" dur="1000"/>
                                        <p:tgtEl>
                                          <p:spTgt spid="7"/>
                                        </p:tgtEl>
                                        <p:attrNameLst>
                                          <p:attrName>ppt_x</p:attrName>
                                        </p:attrNameLst>
                                      </p:cBhvr>
                                      <p:tavLst>
                                        <p:tav tm="0">
                                          <p:val>
                                            <p:strVal val="ppt_x"/>
                                          </p:val>
                                        </p:tav>
                                        <p:tav tm="100000">
                                          <p:val>
                                            <p:strVal val="ppt_x"/>
                                          </p:val>
                                        </p:tav>
                                      </p:tavLst>
                                    </p:anim>
                                    <p:anim calcmode="lin" valueType="num">
                                      <p:cBhvr>
                                        <p:cTn id="8" dur="1000"/>
                                        <p:tgtEl>
                                          <p:spTgt spid="7"/>
                                        </p:tgtEl>
                                        <p:attrNameLst>
                                          <p:attrName>ppt_y</p:attrName>
                                        </p:attrNameLst>
                                      </p:cBhvr>
                                      <p:tavLst>
                                        <p:tav tm="0">
                                          <p:val>
                                            <p:strVal val="ppt_y"/>
                                          </p:val>
                                        </p:tav>
                                        <p:tav tm="100000">
                                          <p:val>
                                            <p:strVal val="ppt_y+.1"/>
                                          </p:val>
                                        </p:tav>
                                      </p:tavLst>
                                    </p:anim>
                                    <p:set>
                                      <p:cBhvr>
                                        <p:cTn id="9" dur="1" fill="hold">
                                          <p:stCondLst>
                                            <p:cond delay="999"/>
                                          </p:stCondLst>
                                        </p:cTn>
                                        <p:tgtEl>
                                          <p:spTgt spid="7"/>
                                        </p:tgtEl>
                                        <p:attrNameLst>
                                          <p:attrName>style.visibility</p:attrName>
                                        </p:attrNameLst>
                                      </p:cBhvr>
                                      <p:to>
                                        <p:strVal val="hidden"/>
                                      </p:to>
                                    </p:set>
                                  </p:childTnLst>
                                </p:cTn>
                              </p:par>
                              <p:par>
                                <p:cTn id="10" presetID="42" presetClass="entr" presetSubtype="0" fill="hold" grpId="0" nodeType="withEffect">
                                  <p:stCondLst>
                                    <p:cond delay="1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anim calcmode="lin" valueType="num">
                                      <p:cBhvr>
                                        <p:cTn id="13" dur="2000" fill="hold"/>
                                        <p:tgtEl>
                                          <p:spTgt spid="9"/>
                                        </p:tgtEl>
                                        <p:attrNameLst>
                                          <p:attrName>ppt_x</p:attrName>
                                        </p:attrNameLst>
                                      </p:cBhvr>
                                      <p:tavLst>
                                        <p:tav tm="0">
                                          <p:val>
                                            <p:strVal val="#ppt_x"/>
                                          </p:val>
                                        </p:tav>
                                        <p:tav tm="100000">
                                          <p:val>
                                            <p:strVal val="#ppt_x"/>
                                          </p:val>
                                        </p:tav>
                                      </p:tavLst>
                                    </p:anim>
                                    <p:anim calcmode="lin" valueType="num">
                                      <p:cBhvr>
                                        <p:cTn id="14" dur="2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063525" y="1192576"/>
            <a:ext cx="8496315" cy="892552"/>
          </a:xfrm>
          <a:prstGeom prst="rect">
            <a:avLst/>
          </a:prstGeom>
          <a:noFill/>
        </p:spPr>
        <p:txBody>
          <a:bodyPr wrap="square" rtlCol="0">
            <a:spAutoFit/>
          </a:bodyPr>
          <a:lstStyle/>
          <a:p>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8a</a:t>
            </a:r>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en-GB"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Heaps</a:t>
            </a:r>
          </a:p>
          <a:p>
            <a:endPar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 name="pole tekstowe 2"/>
          <p:cNvSpPr txBox="1"/>
          <p:nvPr/>
        </p:nvSpPr>
        <p:spPr>
          <a:xfrm>
            <a:off x="1063525" y="1799213"/>
            <a:ext cx="10250094" cy="407227"/>
          </a:xfrm>
          <a:prstGeom prst="rect">
            <a:avLst/>
          </a:prstGeom>
          <a:noFill/>
        </p:spPr>
        <p:txBody>
          <a:bodyPr wrap="square" rtlCol="0">
            <a:spAutoFit/>
          </a:bodyPr>
          <a:lstStyle/>
          <a:p>
            <a:pPr>
              <a:lnSpc>
                <a:spcPct val="85000"/>
              </a:lnSpc>
            </a:pPr>
            <a:r>
              <a:rPr lang="en-GB"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Heap Delete Test</a:t>
            </a:r>
          </a:p>
        </p:txBody>
      </p:sp>
      <p:sp>
        <p:nvSpPr>
          <p:cNvPr id="4" name="TextBox 3">
            <a:extLst>
              <a:ext uri="{FF2B5EF4-FFF2-40B4-BE49-F238E27FC236}">
                <a16:creationId xmlns:a16="http://schemas.microsoft.com/office/drawing/2014/main" id="{AB67684B-92F3-F66A-8C78-1EDE81139444}"/>
              </a:ext>
            </a:extLst>
          </p:cNvPr>
          <p:cNvSpPr txBox="1"/>
          <p:nvPr/>
        </p:nvSpPr>
        <p:spPr>
          <a:xfrm>
            <a:off x="1091822" y="2266554"/>
            <a:ext cx="8507457" cy="9325630"/>
          </a:xfrm>
          <a:prstGeom prst="rect">
            <a:avLst/>
          </a:prstGeom>
          <a:solidFill>
            <a:schemeClr val="bg1"/>
          </a:solidFill>
        </p:spPr>
        <p:txBody>
          <a:bodyPr wrap="none" rtlCol="0">
            <a:spAutoFit/>
          </a:bodyPr>
          <a:lstStyle/>
          <a:p>
            <a:endParaRPr lang="en-GB" sz="1000" dirty="0">
              <a:solidFill>
                <a:srgbClr val="000000"/>
              </a:solidFill>
              <a:latin typeface="Consolas" panose="020B0609020204030204" pitchFamily="49" charset="0"/>
            </a:endParaRPr>
          </a:p>
          <a:p>
            <a:r>
              <a:rPr lang="en-GB" sz="1000" dirty="0">
                <a:solidFill>
                  <a:srgbClr val="008000"/>
                </a:solidFill>
                <a:latin typeface="Consolas" panose="020B0609020204030204" pitchFamily="49" charset="0"/>
              </a:rPr>
              <a:t>--https://www.dbi-services.com/blog/heap-deallocation-indexoptimize/</a:t>
            </a:r>
            <a:endParaRPr lang="en-GB" sz="1000" dirty="0">
              <a:solidFill>
                <a:srgbClr val="000000"/>
              </a:solidFill>
              <a:latin typeface="Consolas" panose="020B0609020204030204" pitchFamily="49" charset="0"/>
            </a:endParaRPr>
          </a:p>
          <a:p>
            <a:endParaRPr lang="en-GB" sz="1000" dirty="0">
              <a:solidFill>
                <a:srgbClr val="000000"/>
              </a:solidFill>
              <a:latin typeface="Consolas" panose="020B0609020204030204" pitchFamily="49" charset="0"/>
            </a:endParaRPr>
          </a:p>
          <a:p>
            <a:endParaRPr lang="en-GB" sz="1000" dirty="0">
              <a:solidFill>
                <a:srgbClr val="000000"/>
              </a:solidFill>
              <a:latin typeface="Consolas" panose="020B0609020204030204" pitchFamily="49" charset="0"/>
            </a:endParaRPr>
          </a:p>
          <a:p>
            <a:r>
              <a:rPr lang="en-GB" sz="1000" dirty="0">
                <a:solidFill>
                  <a:srgbClr val="0000FF"/>
                </a:solidFill>
                <a:latin typeface="Consolas" panose="020B0609020204030204" pitchFamily="49" charset="0"/>
              </a:rPr>
              <a:t>USE</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WideWorldImporters</a:t>
            </a:r>
            <a:endParaRPr lang="en-GB" sz="1000" dirty="0">
              <a:solidFill>
                <a:srgbClr val="000000"/>
              </a:solidFill>
              <a:latin typeface="Consolas" panose="020B0609020204030204" pitchFamily="49" charset="0"/>
            </a:endParaRPr>
          </a:p>
          <a:p>
            <a:r>
              <a:rPr lang="en-GB" sz="1000" dirty="0">
                <a:solidFill>
                  <a:srgbClr val="0000FF"/>
                </a:solidFill>
                <a:latin typeface="Consolas" panose="020B0609020204030204" pitchFamily="49" charset="0"/>
              </a:rPr>
              <a:t>GO</a:t>
            </a:r>
            <a:endParaRPr lang="en-GB" sz="1000" dirty="0">
              <a:solidFill>
                <a:srgbClr val="000000"/>
              </a:solidFill>
              <a:latin typeface="Consolas" panose="020B0609020204030204" pitchFamily="49" charset="0"/>
            </a:endParaRPr>
          </a:p>
          <a:p>
            <a:endParaRPr lang="en-GB" sz="1000" dirty="0">
              <a:solidFill>
                <a:srgbClr val="000000"/>
              </a:solidFill>
              <a:latin typeface="Consolas" panose="020B0609020204030204" pitchFamily="49" charset="0"/>
            </a:endParaRPr>
          </a:p>
          <a:p>
            <a:r>
              <a:rPr lang="en-GB" sz="1000" dirty="0">
                <a:solidFill>
                  <a:srgbClr val="0000FF"/>
                </a:solidFill>
                <a:latin typeface="Consolas" panose="020B0609020204030204" pitchFamily="49" charset="0"/>
              </a:rPr>
              <a:t>DROP</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TABLE</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IF</a:t>
            </a:r>
            <a:r>
              <a:rPr lang="en-GB" sz="1000" dirty="0">
                <a:solidFill>
                  <a:srgbClr val="000000"/>
                </a:solidFill>
                <a:latin typeface="Consolas" panose="020B0609020204030204" pitchFamily="49" charset="0"/>
              </a:rPr>
              <a:t> </a:t>
            </a:r>
            <a:r>
              <a:rPr lang="en-GB" sz="1000" dirty="0">
                <a:solidFill>
                  <a:srgbClr val="808080"/>
                </a:solidFill>
                <a:latin typeface="Consolas" panose="020B0609020204030204" pitchFamily="49" charset="0"/>
              </a:rPr>
              <a:t>EXISTS</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dbo</a:t>
            </a:r>
            <a:r>
              <a:rPr lang="en-GB" sz="1000" dirty="0">
                <a:solidFill>
                  <a:srgbClr val="000000"/>
                </a:solidFill>
                <a:latin typeface="Consolas" panose="020B0609020204030204" pitchFamily="49" charset="0"/>
              </a:rPr>
              <a: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a:t>
            </a:r>
            <a:r>
              <a:rPr lang="en-GB" sz="1000" dirty="0" err="1">
                <a:solidFill>
                  <a:srgbClr val="000000"/>
                </a:solidFill>
                <a:latin typeface="Consolas" panose="020B0609020204030204" pitchFamily="49" charset="0"/>
              </a:rPr>
              <a:t>HeapTest</a:t>
            </a:r>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GB" sz="1000" dirty="0">
                <a:solidFill>
                  <a:srgbClr val="0000FF"/>
                </a:solidFill>
                <a:latin typeface="Consolas" panose="020B0609020204030204" pitchFamily="49" charset="0"/>
              </a:rPr>
              <a:t>CREATE</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TABLE</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dbo</a:t>
            </a:r>
            <a:r>
              <a:rPr lang="en-GB" sz="1000" dirty="0">
                <a:solidFill>
                  <a:srgbClr val="000000"/>
                </a:solidFill>
                <a:latin typeface="Consolas" panose="020B0609020204030204" pitchFamily="49" charset="0"/>
              </a:rPr>
              <a: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a:t>
            </a:r>
            <a:r>
              <a:rPr lang="en-GB" sz="1000" dirty="0" err="1">
                <a:solidFill>
                  <a:srgbClr val="000000"/>
                </a:solidFill>
                <a:latin typeface="Consolas" panose="020B0609020204030204" pitchFamily="49" charset="0"/>
              </a:rPr>
              <a:t>HeapTest</a:t>
            </a:r>
            <a:r>
              <a:rPr lang="en-GB" sz="1000" dirty="0">
                <a:solidFill>
                  <a:srgbClr val="000000"/>
                </a:solidFill>
                <a:latin typeface="Consolas" panose="020B0609020204030204" pitchFamily="49" charset="0"/>
              </a:rPr>
              <a:t>]</a:t>
            </a:r>
            <a:r>
              <a:rPr lang="en-GB" sz="1000" dirty="0">
                <a:solidFill>
                  <a:srgbClr val="0000FF"/>
                </a:solidFill>
                <a:latin typeface="Consolas" panose="020B0609020204030204" pitchFamily="49" charset="0"/>
              </a:rPr>
              <a:t> </a:t>
            </a:r>
            <a:r>
              <a:rPr lang="en-GB" sz="1000" dirty="0">
                <a:solidFill>
                  <a:srgbClr val="808080"/>
                </a:solidFill>
                <a:latin typeface="Consolas" panose="020B0609020204030204" pitchFamily="49" charset="0"/>
              </a:rPr>
              <a:t>(</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[ID] </a:t>
            </a:r>
            <a:r>
              <a:rPr lang="en-GB" sz="1000" dirty="0">
                <a:solidFill>
                  <a:srgbClr val="0000FF"/>
                </a:solidFill>
                <a:latin typeface="Consolas" panose="020B0609020204030204" pitchFamily="49" charset="0"/>
              </a:rPr>
              <a:t>INT</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IDENTITY</a:t>
            </a:r>
            <a:endParaRPr lang="en-GB" sz="1000" dirty="0">
              <a:solidFill>
                <a:srgbClr val="000000"/>
              </a:solidFill>
              <a:latin typeface="Consolas" panose="020B0609020204030204" pitchFamily="49" charset="0"/>
            </a:endParaRPr>
          </a:p>
          <a:p>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[Char1] </a:t>
            </a:r>
            <a:r>
              <a:rPr lang="en-GB" sz="1000" dirty="0">
                <a:solidFill>
                  <a:srgbClr val="0000FF"/>
                </a:solidFill>
                <a:latin typeface="Consolas" panose="020B0609020204030204" pitchFamily="49" charset="0"/>
              </a:rPr>
              <a:t>VARCHAR</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4000</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DEFAULT</a:t>
            </a:r>
            <a:r>
              <a:rPr lang="en-GB" sz="1000" dirty="0">
                <a:solidFill>
                  <a:srgbClr val="000000"/>
                </a:solidFill>
                <a:latin typeface="Consolas" panose="020B0609020204030204" pitchFamily="49" charset="0"/>
              </a:rPr>
              <a:t> </a:t>
            </a:r>
            <a:r>
              <a:rPr lang="en-GB" sz="1000" dirty="0">
                <a:solidFill>
                  <a:srgbClr val="FF0000"/>
                </a:solidFill>
                <a:latin typeface="Consolas" panose="020B0609020204030204" pitchFamily="49" charset="0"/>
              </a:rPr>
              <a:t>''</a:t>
            </a:r>
            <a:endParaRPr lang="en-GB" sz="1000" dirty="0">
              <a:solidFill>
                <a:srgbClr val="000000"/>
              </a:solidFill>
              <a:latin typeface="Consolas" panose="020B0609020204030204" pitchFamily="49" charset="0"/>
            </a:endParaRPr>
          </a:p>
          <a:p>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[Char2] </a:t>
            </a:r>
            <a:r>
              <a:rPr lang="en-GB" sz="1000" dirty="0">
                <a:solidFill>
                  <a:srgbClr val="0000FF"/>
                </a:solidFill>
                <a:latin typeface="Consolas" panose="020B0609020204030204" pitchFamily="49" charset="0"/>
              </a:rPr>
              <a:t>VARCHAR</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4000</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DEFAULT</a:t>
            </a:r>
            <a:r>
              <a:rPr lang="en-GB" sz="1000" dirty="0">
                <a:solidFill>
                  <a:srgbClr val="000000"/>
                </a:solidFill>
                <a:latin typeface="Consolas" panose="020B0609020204030204" pitchFamily="49" charset="0"/>
              </a:rPr>
              <a:t> </a:t>
            </a:r>
            <a:r>
              <a:rPr lang="en-GB" sz="1000" dirty="0">
                <a:solidFill>
                  <a:srgbClr val="FF0000"/>
                </a:solidFill>
                <a:latin typeface="Consolas" panose="020B0609020204030204" pitchFamily="49" charset="0"/>
              </a:rPr>
              <a:t>''</a:t>
            </a:r>
            <a:endParaRPr lang="en-GB" sz="1000" dirty="0">
              <a:solidFill>
                <a:srgbClr val="000000"/>
              </a:solidFill>
              <a:latin typeface="Consolas" panose="020B0609020204030204" pitchFamily="49" charset="0"/>
            </a:endParaRPr>
          </a:p>
          <a:p>
            <a:r>
              <a:rPr lang="en-GB" sz="1000" dirty="0">
                <a:solidFill>
                  <a:srgbClr val="808080"/>
                </a:solidFill>
                <a:latin typeface="Consolas" panose="020B0609020204030204" pitchFamily="49" charset="0"/>
              </a:rPr>
              <a:t>);</a:t>
            </a:r>
            <a:endParaRPr lang="en-GB" sz="1000" dirty="0">
              <a:solidFill>
                <a:srgbClr val="000000"/>
              </a:solidFill>
              <a:latin typeface="Consolas" panose="020B0609020204030204" pitchFamily="49" charset="0"/>
            </a:endParaRPr>
          </a:p>
          <a:p>
            <a:r>
              <a:rPr lang="en-GB" sz="1000" dirty="0">
                <a:solidFill>
                  <a:srgbClr val="0000FF"/>
                </a:solidFill>
                <a:latin typeface="Consolas" panose="020B0609020204030204" pitchFamily="49" charset="0"/>
              </a:rPr>
              <a:t>GO</a:t>
            </a:r>
            <a:endParaRPr lang="en-GB" sz="1000" dirty="0">
              <a:solidFill>
                <a:srgbClr val="000000"/>
              </a:solidFill>
              <a:latin typeface="Consolas" panose="020B0609020204030204" pitchFamily="49" charset="0"/>
            </a:endParaRPr>
          </a:p>
          <a:p>
            <a:endParaRPr lang="en-GB" sz="1000" dirty="0">
              <a:solidFill>
                <a:srgbClr val="000000"/>
              </a:solidFill>
              <a:latin typeface="Consolas" panose="020B0609020204030204" pitchFamily="49" charset="0"/>
            </a:endParaRPr>
          </a:p>
          <a:p>
            <a:r>
              <a:rPr lang="en-GB" sz="1000" dirty="0">
                <a:solidFill>
                  <a:srgbClr val="0000FF"/>
                </a:solidFill>
                <a:latin typeface="Consolas" panose="020B0609020204030204" pitchFamily="49" charset="0"/>
              </a:rPr>
              <a:t>ALTER</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TABLE</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dbo</a:t>
            </a:r>
            <a:r>
              <a:rPr lang="en-GB" sz="1000" dirty="0">
                <a:solidFill>
                  <a:srgbClr val="000000"/>
                </a:solidFill>
                <a:latin typeface="Consolas" panose="020B0609020204030204" pitchFamily="49" charset="0"/>
              </a:rPr>
              <a: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a:t>
            </a:r>
            <a:r>
              <a:rPr lang="en-GB" sz="1000" dirty="0" err="1">
                <a:solidFill>
                  <a:srgbClr val="000000"/>
                </a:solidFill>
                <a:latin typeface="Consolas" panose="020B0609020204030204" pitchFamily="49" charset="0"/>
              </a:rPr>
              <a:t>HeapTest</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ADD</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CONSTRAINT</a:t>
            </a:r>
            <a:r>
              <a:rPr lang="en-GB" sz="1000" dirty="0">
                <a:solidFill>
                  <a:srgbClr val="000000"/>
                </a:solidFill>
                <a:latin typeface="Consolas" panose="020B0609020204030204" pitchFamily="49" charset="0"/>
              </a:rPr>
              <a:t> PK_ID </a:t>
            </a:r>
            <a:r>
              <a:rPr lang="en-GB" sz="1000" dirty="0">
                <a:solidFill>
                  <a:srgbClr val="0000FF"/>
                </a:solidFill>
                <a:latin typeface="Consolas" panose="020B0609020204030204" pitchFamily="49" charset="0"/>
              </a:rPr>
              <a:t>PRIMARY</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KEY</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NONCLUSTERED </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ID</a:t>
            </a:r>
            <a:r>
              <a:rPr lang="en-GB" sz="1000" dirty="0">
                <a:solidFill>
                  <a:srgbClr val="808080"/>
                </a:solidFill>
                <a:latin typeface="Consolas" panose="020B0609020204030204" pitchFamily="49" charset="0"/>
              </a:rPr>
              <a:t>);</a:t>
            </a:r>
            <a:endParaRPr lang="en-GB" sz="1000" dirty="0">
              <a:solidFill>
                <a:srgbClr val="000000"/>
              </a:solidFill>
              <a:latin typeface="Consolas" panose="020B0609020204030204" pitchFamily="49" charset="0"/>
            </a:endParaRPr>
          </a:p>
          <a:p>
            <a:endParaRPr lang="en-GB" sz="1000" dirty="0">
              <a:solidFill>
                <a:srgbClr val="000000"/>
              </a:solidFill>
              <a:latin typeface="Consolas" panose="020B0609020204030204" pitchFamily="49" charset="0"/>
            </a:endParaRPr>
          </a:p>
          <a:p>
            <a:r>
              <a:rPr lang="en-GB" sz="1000" dirty="0">
                <a:solidFill>
                  <a:srgbClr val="008000"/>
                </a:solidFill>
                <a:latin typeface="Consolas" panose="020B0609020204030204" pitchFamily="49" charset="0"/>
              </a:rPr>
              <a:t>--How much space are we using</a:t>
            </a:r>
            <a:endParaRPr lang="en-GB" sz="1000" dirty="0">
              <a:solidFill>
                <a:srgbClr val="000000"/>
              </a:solidFill>
              <a:latin typeface="Consolas" panose="020B0609020204030204" pitchFamily="49" charset="0"/>
            </a:endParaRPr>
          </a:p>
          <a:p>
            <a:r>
              <a:rPr lang="en-GB" sz="1000" dirty="0">
                <a:solidFill>
                  <a:srgbClr val="0000FF"/>
                </a:solidFill>
                <a:latin typeface="Consolas" panose="020B0609020204030204" pitchFamily="49" charset="0"/>
              </a:rPr>
              <a:t>SELECT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page_count</a:t>
            </a:r>
            <a:r>
              <a:rPr lang="en-GB" sz="1000" dirty="0">
                <a:solidFill>
                  <a:srgbClr val="000000"/>
                </a:solidFill>
                <a:latin typeface="Consolas" panose="020B0609020204030204" pitchFamily="49" charset="0"/>
              </a:rPr>
              <a: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record_count</a:t>
            </a:r>
            <a:r>
              <a:rPr lang="en-GB" sz="1000" dirty="0">
                <a:solidFill>
                  <a:srgbClr val="000000"/>
                </a:solidFill>
                <a:latin typeface="Consolas" panose="020B0609020204030204" pitchFamily="49" charset="0"/>
              </a:rPr>
              <a: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avg_page_space_used_in_percent</a:t>
            </a:r>
            <a:r>
              <a:rPr lang="en-GB" sz="1000" dirty="0">
                <a:solidFill>
                  <a:srgbClr val="000000"/>
                </a:solidFill>
                <a:latin typeface="Consolas" panose="020B0609020204030204" pitchFamily="49" charset="0"/>
              </a:rPr>
              <a:t>]</a:t>
            </a:r>
          </a:p>
          <a:p>
            <a:r>
              <a:rPr lang="en-GB" sz="1000" dirty="0">
                <a:solidFill>
                  <a:srgbClr val="0000FF"/>
                </a:solidFill>
                <a:latin typeface="Consolas" panose="020B0609020204030204" pitchFamily="49" charset="0"/>
              </a:rPr>
              <a:t>FROM</a:t>
            </a:r>
            <a:r>
              <a:rPr lang="en-GB" sz="1000" dirty="0">
                <a:solidFill>
                  <a:srgbClr val="000000"/>
                </a:solidFill>
                <a:latin typeface="Consolas" panose="020B0609020204030204" pitchFamily="49" charset="0"/>
              </a:rPr>
              <a:t> </a:t>
            </a:r>
            <a:r>
              <a:rPr lang="en-GB" sz="1000" dirty="0" err="1">
                <a:solidFill>
                  <a:srgbClr val="00FF00"/>
                </a:solidFill>
                <a:latin typeface="Consolas" panose="020B0609020204030204" pitchFamily="49" charset="0"/>
              </a:rPr>
              <a:t>sys</a:t>
            </a:r>
            <a:r>
              <a:rPr lang="en-GB" sz="1000" dirty="0" err="1">
                <a:solidFill>
                  <a:srgbClr val="808080"/>
                </a:solidFill>
                <a:latin typeface="Consolas" panose="020B0609020204030204" pitchFamily="49" charset="0"/>
              </a:rPr>
              <a:t>.</a:t>
            </a:r>
            <a:r>
              <a:rPr lang="en-GB" sz="1000" dirty="0" err="1">
                <a:solidFill>
                  <a:srgbClr val="00FF00"/>
                </a:solidFill>
                <a:latin typeface="Consolas" panose="020B0609020204030204" pitchFamily="49" charset="0"/>
              </a:rPr>
              <a:t>dm_db_index_physical_stats</a:t>
            </a:r>
            <a:r>
              <a:rPr lang="en-GB" sz="1000" dirty="0">
                <a:solidFill>
                  <a:srgbClr val="0000FF"/>
                </a:solidFill>
                <a:latin typeface="Consolas" panose="020B0609020204030204" pitchFamily="49" charset="0"/>
              </a:rPr>
              <a:t> </a:t>
            </a:r>
            <a:r>
              <a:rPr lang="en-GB" sz="1000" dirty="0">
                <a:solidFill>
                  <a:srgbClr val="808080"/>
                </a:solidFill>
                <a:latin typeface="Consolas" panose="020B0609020204030204" pitchFamily="49" charset="0"/>
              </a:rPr>
              <a:t>(</a:t>
            </a:r>
            <a:r>
              <a:rPr lang="en-GB" sz="1000" dirty="0">
                <a:solidFill>
                  <a:srgbClr val="FF00FF"/>
                </a:solidFill>
                <a:latin typeface="Consolas" panose="020B0609020204030204" pitchFamily="49" charset="0"/>
              </a:rPr>
              <a:t>DB_ID</a:t>
            </a:r>
            <a:r>
              <a:rPr lang="en-GB" sz="1000" dirty="0">
                <a:solidFill>
                  <a:srgbClr val="0000FF"/>
                </a:solidFill>
                <a:latin typeface="Consolas" panose="020B0609020204030204" pitchFamily="49" charset="0"/>
              </a:rPr>
              <a:t> </a:t>
            </a:r>
            <a:r>
              <a:rPr lang="en-GB" sz="1000" dirty="0">
                <a:solidFill>
                  <a:srgbClr val="808080"/>
                </a:solidFill>
                <a:latin typeface="Consolas" panose="020B0609020204030204" pitchFamily="49" charset="0"/>
              </a:rPr>
              <a:t>(</a:t>
            </a:r>
            <a:r>
              <a:rPr lang="en-GB" sz="1000" dirty="0" err="1">
                <a:solidFill>
                  <a:srgbClr val="FF0000"/>
                </a:solidFill>
                <a:latin typeface="Consolas" panose="020B0609020204030204" pitchFamily="49" charset="0"/>
              </a:rPr>
              <a:t>N'WideWorldImporters</a:t>
            </a:r>
            <a:r>
              <a:rPr lang="en-GB" sz="1000" dirty="0">
                <a:solidFill>
                  <a:srgbClr val="FF0000"/>
                </a:solidFill>
                <a:latin typeface="Consolas" panose="020B0609020204030204" pitchFamily="49" charset="0"/>
              </a:rPr>
              <a: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a:solidFill>
                  <a:srgbClr val="FF00FF"/>
                </a:solidFill>
                <a:latin typeface="Consolas" panose="020B0609020204030204" pitchFamily="49" charset="0"/>
              </a:rPr>
              <a:t>OBJECT_ID</a:t>
            </a:r>
            <a:r>
              <a:rPr lang="en-GB" sz="1000" dirty="0">
                <a:solidFill>
                  <a:srgbClr val="0000FF"/>
                </a:solidFill>
                <a:latin typeface="Consolas" panose="020B0609020204030204" pitchFamily="49" charset="0"/>
              </a:rPr>
              <a:t> </a:t>
            </a:r>
            <a:r>
              <a:rPr lang="en-GB" sz="1000" dirty="0">
                <a:solidFill>
                  <a:srgbClr val="808080"/>
                </a:solidFill>
                <a:latin typeface="Consolas" panose="020B0609020204030204" pitchFamily="49" charset="0"/>
              </a:rPr>
              <a:t>(</a:t>
            </a:r>
            <a:r>
              <a:rPr lang="en-GB" sz="1000" dirty="0" err="1">
                <a:solidFill>
                  <a:srgbClr val="FF0000"/>
                </a:solidFill>
                <a:latin typeface="Consolas" panose="020B0609020204030204" pitchFamily="49" charset="0"/>
              </a:rPr>
              <a:t>N'HeapTest</a:t>
            </a:r>
            <a:r>
              <a:rPr lang="en-GB" sz="1000" dirty="0">
                <a:solidFill>
                  <a:srgbClr val="FF0000"/>
                </a:solidFill>
                <a:latin typeface="Consolas" panose="020B0609020204030204" pitchFamily="49" charset="0"/>
              </a:rPr>
              <a: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0</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DEFAULT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a:solidFill>
                  <a:srgbClr val="FF0000"/>
                </a:solidFill>
                <a:latin typeface="Consolas" panose="020B0609020204030204" pitchFamily="49" charset="0"/>
              </a:rPr>
              <a:t>'DETAILED'</a:t>
            </a:r>
            <a:r>
              <a:rPr lang="en-GB" sz="1000" dirty="0">
                <a:solidFill>
                  <a:srgbClr val="808080"/>
                </a:solidFill>
                <a:latin typeface="Consolas" panose="020B0609020204030204" pitchFamily="49" charset="0"/>
              </a:rPr>
              <a:t>);</a:t>
            </a:r>
            <a:endParaRPr lang="en-GB" sz="1000" dirty="0">
              <a:solidFill>
                <a:srgbClr val="000000"/>
              </a:solidFill>
              <a:latin typeface="Consolas" panose="020B0609020204030204" pitchFamily="49" charset="0"/>
            </a:endParaRPr>
          </a:p>
          <a:p>
            <a:r>
              <a:rPr lang="en-GB" sz="1000" dirty="0">
                <a:solidFill>
                  <a:srgbClr val="0000FF"/>
                </a:solidFill>
                <a:latin typeface="Consolas" panose="020B0609020204030204" pitchFamily="49" charset="0"/>
              </a:rPr>
              <a:t>GO</a:t>
            </a:r>
            <a:endParaRPr lang="en-GB" sz="1000" dirty="0">
              <a:solidFill>
                <a:srgbClr val="000000"/>
              </a:solidFill>
              <a:latin typeface="Consolas" panose="020B0609020204030204" pitchFamily="49" charset="0"/>
            </a:endParaRPr>
          </a:p>
          <a:p>
            <a:endParaRPr lang="en-GB" sz="1000" dirty="0">
              <a:solidFill>
                <a:srgbClr val="000000"/>
              </a:solidFill>
              <a:latin typeface="Consolas" panose="020B0609020204030204" pitchFamily="49" charset="0"/>
            </a:endParaRPr>
          </a:p>
          <a:p>
            <a:r>
              <a:rPr lang="en-GB" sz="1000" dirty="0">
                <a:solidFill>
                  <a:srgbClr val="008000"/>
                </a:solidFill>
                <a:latin typeface="Consolas" panose="020B0609020204030204" pitchFamily="49" charset="0"/>
              </a:rPr>
              <a:t>-- Insert 3000 rows, which will allocate 1500 pages</a:t>
            </a:r>
            <a:endParaRPr lang="en-GB" sz="1000" dirty="0">
              <a:solidFill>
                <a:srgbClr val="000000"/>
              </a:solidFill>
              <a:latin typeface="Consolas" panose="020B0609020204030204" pitchFamily="49" charset="0"/>
            </a:endParaRPr>
          </a:p>
          <a:p>
            <a:r>
              <a:rPr lang="en-GB" sz="1000" dirty="0">
                <a:solidFill>
                  <a:srgbClr val="0000FF"/>
                </a:solidFill>
                <a:latin typeface="Consolas" panose="020B0609020204030204" pitchFamily="49" charset="0"/>
              </a:rPr>
              <a:t>INSERT</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INTO</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HeapTest</a:t>
            </a:r>
            <a:r>
              <a:rPr lang="en-GB" sz="1000" dirty="0">
                <a:solidFill>
                  <a:srgbClr val="0000FF"/>
                </a:solidFill>
                <a:latin typeface="Consolas" panose="020B0609020204030204" pitchFamily="49" charset="0"/>
              </a:rPr>
              <a:t> </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Char1</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Char2</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VALUES </a:t>
            </a:r>
            <a:r>
              <a:rPr lang="en-GB" sz="1000" dirty="0">
                <a:solidFill>
                  <a:srgbClr val="808080"/>
                </a:solidFill>
                <a:latin typeface="Consolas" panose="020B0609020204030204" pitchFamily="49" charset="0"/>
              </a:rPr>
              <a:t>(</a:t>
            </a:r>
            <a:r>
              <a:rPr lang="en-GB" sz="1000" dirty="0">
                <a:solidFill>
                  <a:srgbClr val="FF00FF"/>
                </a:solidFill>
                <a:latin typeface="Consolas" panose="020B0609020204030204" pitchFamily="49" charset="0"/>
              </a:rPr>
              <a:t>REPLICATE</a:t>
            </a:r>
            <a:r>
              <a:rPr lang="en-GB" sz="1000" dirty="0">
                <a:solidFill>
                  <a:srgbClr val="808080"/>
                </a:solidFill>
                <a:latin typeface="Consolas" panose="020B0609020204030204" pitchFamily="49" charset="0"/>
              </a:rPr>
              <a:t>(</a:t>
            </a:r>
            <a:r>
              <a:rPr lang="en-GB" sz="1000" dirty="0">
                <a:solidFill>
                  <a:srgbClr val="FF0000"/>
                </a:solidFill>
                <a:latin typeface="Consolas" panose="020B0609020204030204" pitchFamily="49" charset="0"/>
              </a:rPr>
              <a:t>'a'</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4000</a:t>
            </a:r>
            <a:r>
              <a:rPr lang="en-GB" sz="1000" dirty="0">
                <a:solidFill>
                  <a:srgbClr val="808080"/>
                </a:solidFill>
                <a:latin typeface="Consolas" panose="020B0609020204030204" pitchFamily="49" charset="0"/>
              </a:rPr>
              <a:t>),</a:t>
            </a:r>
            <a:r>
              <a:rPr lang="en-GB" sz="1000" dirty="0">
                <a:solidFill>
                  <a:srgbClr val="FF00FF"/>
                </a:solidFill>
                <a:latin typeface="Consolas" panose="020B0609020204030204" pitchFamily="49" charset="0"/>
              </a:rPr>
              <a:t>REPLICATE</a:t>
            </a:r>
            <a:r>
              <a:rPr lang="en-GB" sz="1000" dirty="0">
                <a:solidFill>
                  <a:srgbClr val="808080"/>
                </a:solidFill>
                <a:latin typeface="Consolas" panose="020B0609020204030204" pitchFamily="49" charset="0"/>
              </a:rPr>
              <a:t>(</a:t>
            </a:r>
            <a:r>
              <a:rPr lang="en-GB" sz="1000" dirty="0">
                <a:solidFill>
                  <a:srgbClr val="FF0000"/>
                </a:solidFill>
                <a:latin typeface="Consolas" panose="020B0609020204030204" pitchFamily="49" charset="0"/>
              </a:rPr>
              <a:t>'B'</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4000</a:t>
            </a:r>
            <a:r>
              <a:rPr lang="en-GB" sz="1000" dirty="0">
                <a:solidFill>
                  <a:srgbClr val="808080"/>
                </a:solidFill>
                <a:latin typeface="Consolas" panose="020B0609020204030204" pitchFamily="49" charset="0"/>
              </a:rPr>
              <a:t>));</a:t>
            </a:r>
            <a:endParaRPr lang="en-GB" sz="1000" dirty="0">
              <a:solidFill>
                <a:srgbClr val="000000"/>
              </a:solidFill>
              <a:latin typeface="Consolas" panose="020B0609020204030204" pitchFamily="49" charset="0"/>
            </a:endParaRPr>
          </a:p>
          <a:p>
            <a:r>
              <a:rPr lang="en-GB" sz="1000" dirty="0">
                <a:solidFill>
                  <a:srgbClr val="0000FF"/>
                </a:solidFill>
                <a:latin typeface="Consolas" panose="020B0609020204030204" pitchFamily="49" charset="0"/>
              </a:rPr>
              <a:t>GO</a:t>
            </a:r>
            <a:r>
              <a:rPr lang="en-GB" sz="1000" dirty="0">
                <a:solidFill>
                  <a:srgbClr val="000000"/>
                </a:solidFill>
                <a:latin typeface="Consolas" panose="020B0609020204030204" pitchFamily="49" charset="0"/>
              </a:rPr>
              <a:t> 3000</a:t>
            </a:r>
          </a:p>
          <a:p>
            <a:endParaRPr lang="en-GB" sz="1000" dirty="0">
              <a:solidFill>
                <a:srgbClr val="000000"/>
              </a:solidFill>
              <a:latin typeface="Consolas" panose="020B0609020204030204" pitchFamily="49" charset="0"/>
            </a:endParaRPr>
          </a:p>
          <a:p>
            <a:r>
              <a:rPr lang="en-GB" sz="1000" dirty="0">
                <a:solidFill>
                  <a:srgbClr val="0000FF"/>
                </a:solidFill>
                <a:latin typeface="Consolas" panose="020B0609020204030204" pitchFamily="49" charset="0"/>
              </a:rPr>
              <a:t>SELECT</a:t>
            </a:r>
            <a:r>
              <a:rPr lang="en-GB" sz="1000" dirty="0">
                <a:solidFill>
                  <a:srgbClr val="000000"/>
                </a:solidFill>
                <a:latin typeface="Consolas" panose="020B0609020204030204" pitchFamily="49" charset="0"/>
              </a:rPr>
              <a:t> </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FROM</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dbo</a:t>
            </a:r>
            <a:r>
              <a:rPr lang="en-GB" sz="1000" dirty="0">
                <a:solidFill>
                  <a:srgbClr val="000000"/>
                </a:solidFill>
                <a:latin typeface="Consolas" panose="020B0609020204030204" pitchFamily="49" charset="0"/>
              </a:rPr>
              <a: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a:t>
            </a:r>
            <a:r>
              <a:rPr lang="en-GB" sz="1000" dirty="0" err="1">
                <a:solidFill>
                  <a:srgbClr val="000000"/>
                </a:solidFill>
                <a:latin typeface="Consolas" panose="020B0609020204030204" pitchFamily="49" charset="0"/>
              </a:rPr>
              <a:t>HeapTest</a:t>
            </a:r>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GB" sz="1000" dirty="0">
                <a:solidFill>
                  <a:srgbClr val="008000"/>
                </a:solidFill>
                <a:latin typeface="Consolas" panose="020B0609020204030204" pitchFamily="49" charset="0"/>
              </a:rPr>
              <a:t>-- there are 3000 rows with 3000 pages.</a:t>
            </a:r>
            <a:endParaRPr lang="en-GB" sz="1000" dirty="0">
              <a:solidFill>
                <a:srgbClr val="000000"/>
              </a:solidFill>
              <a:latin typeface="Consolas" panose="020B0609020204030204" pitchFamily="49" charset="0"/>
            </a:endParaRPr>
          </a:p>
          <a:p>
            <a:r>
              <a:rPr lang="en-GB" sz="1000" dirty="0">
                <a:solidFill>
                  <a:srgbClr val="0000FF"/>
                </a:solidFill>
                <a:latin typeface="Consolas" panose="020B0609020204030204" pitchFamily="49" charset="0"/>
              </a:rPr>
              <a:t>SELECT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page_count</a:t>
            </a:r>
            <a:r>
              <a:rPr lang="en-GB" sz="1000" dirty="0">
                <a:solidFill>
                  <a:srgbClr val="000000"/>
                </a:solidFill>
                <a:latin typeface="Consolas" panose="020B0609020204030204" pitchFamily="49" charset="0"/>
              </a:rPr>
              <a: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record_count</a:t>
            </a:r>
            <a:r>
              <a:rPr lang="en-GB" sz="1000" dirty="0">
                <a:solidFill>
                  <a:srgbClr val="000000"/>
                </a:solidFill>
                <a:latin typeface="Consolas" panose="020B0609020204030204" pitchFamily="49" charset="0"/>
              </a:rPr>
              <a: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avg_page_space_used_in_percent</a:t>
            </a:r>
            <a:r>
              <a:rPr lang="en-GB" sz="1000" dirty="0">
                <a:solidFill>
                  <a:srgbClr val="000000"/>
                </a:solidFill>
                <a:latin typeface="Consolas" panose="020B0609020204030204" pitchFamily="49" charset="0"/>
              </a:rPr>
              <a:t>]</a:t>
            </a:r>
          </a:p>
          <a:p>
            <a:r>
              <a:rPr lang="en-GB" sz="1000" dirty="0">
                <a:solidFill>
                  <a:srgbClr val="0000FF"/>
                </a:solidFill>
                <a:latin typeface="Consolas" panose="020B0609020204030204" pitchFamily="49" charset="0"/>
              </a:rPr>
              <a:t>FROM</a:t>
            </a:r>
            <a:r>
              <a:rPr lang="en-GB" sz="1000" dirty="0">
                <a:solidFill>
                  <a:srgbClr val="000000"/>
                </a:solidFill>
                <a:latin typeface="Consolas" panose="020B0609020204030204" pitchFamily="49" charset="0"/>
              </a:rPr>
              <a:t> </a:t>
            </a:r>
            <a:r>
              <a:rPr lang="en-GB" sz="1000" dirty="0" err="1">
                <a:solidFill>
                  <a:srgbClr val="00FF00"/>
                </a:solidFill>
                <a:latin typeface="Consolas" panose="020B0609020204030204" pitchFamily="49" charset="0"/>
              </a:rPr>
              <a:t>sys</a:t>
            </a:r>
            <a:r>
              <a:rPr lang="en-GB" sz="1000" dirty="0" err="1">
                <a:solidFill>
                  <a:srgbClr val="808080"/>
                </a:solidFill>
                <a:latin typeface="Consolas" panose="020B0609020204030204" pitchFamily="49" charset="0"/>
              </a:rPr>
              <a:t>.</a:t>
            </a:r>
            <a:r>
              <a:rPr lang="en-GB" sz="1000" dirty="0" err="1">
                <a:solidFill>
                  <a:srgbClr val="00FF00"/>
                </a:solidFill>
                <a:latin typeface="Consolas" panose="020B0609020204030204" pitchFamily="49" charset="0"/>
              </a:rPr>
              <a:t>dm_db_index_physical_stats</a:t>
            </a:r>
            <a:r>
              <a:rPr lang="en-GB" sz="1000" dirty="0">
                <a:solidFill>
                  <a:srgbClr val="0000FF"/>
                </a:solidFill>
                <a:latin typeface="Consolas" panose="020B0609020204030204" pitchFamily="49" charset="0"/>
              </a:rPr>
              <a:t> </a:t>
            </a:r>
            <a:r>
              <a:rPr lang="en-GB" sz="1000" dirty="0">
                <a:solidFill>
                  <a:srgbClr val="808080"/>
                </a:solidFill>
                <a:latin typeface="Consolas" panose="020B0609020204030204" pitchFamily="49" charset="0"/>
              </a:rPr>
              <a:t>(</a:t>
            </a:r>
            <a:r>
              <a:rPr lang="en-GB" sz="1000" dirty="0">
                <a:solidFill>
                  <a:srgbClr val="FF00FF"/>
                </a:solidFill>
                <a:latin typeface="Consolas" panose="020B0609020204030204" pitchFamily="49" charset="0"/>
              </a:rPr>
              <a:t>DB_ID</a:t>
            </a:r>
            <a:r>
              <a:rPr lang="en-GB" sz="1000" dirty="0">
                <a:solidFill>
                  <a:srgbClr val="0000FF"/>
                </a:solidFill>
                <a:latin typeface="Consolas" panose="020B0609020204030204" pitchFamily="49" charset="0"/>
              </a:rPr>
              <a:t> </a:t>
            </a:r>
            <a:r>
              <a:rPr lang="en-GB" sz="1000" dirty="0">
                <a:solidFill>
                  <a:srgbClr val="808080"/>
                </a:solidFill>
                <a:latin typeface="Consolas" panose="020B0609020204030204" pitchFamily="49" charset="0"/>
              </a:rPr>
              <a:t>(</a:t>
            </a:r>
            <a:r>
              <a:rPr lang="en-GB" sz="1000" dirty="0" err="1">
                <a:solidFill>
                  <a:srgbClr val="FF0000"/>
                </a:solidFill>
                <a:latin typeface="Consolas" panose="020B0609020204030204" pitchFamily="49" charset="0"/>
              </a:rPr>
              <a:t>N'WideWorldImporters</a:t>
            </a:r>
            <a:r>
              <a:rPr lang="en-GB" sz="1000" dirty="0">
                <a:solidFill>
                  <a:srgbClr val="FF0000"/>
                </a:solidFill>
                <a:latin typeface="Consolas" panose="020B0609020204030204" pitchFamily="49" charset="0"/>
              </a:rPr>
              <a: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a:solidFill>
                  <a:srgbClr val="FF00FF"/>
                </a:solidFill>
                <a:latin typeface="Consolas" panose="020B0609020204030204" pitchFamily="49" charset="0"/>
              </a:rPr>
              <a:t>OBJECT_ID</a:t>
            </a:r>
            <a:r>
              <a:rPr lang="en-GB" sz="1000" dirty="0">
                <a:solidFill>
                  <a:srgbClr val="0000FF"/>
                </a:solidFill>
                <a:latin typeface="Consolas" panose="020B0609020204030204" pitchFamily="49" charset="0"/>
              </a:rPr>
              <a:t> </a:t>
            </a:r>
            <a:r>
              <a:rPr lang="en-GB" sz="1000" dirty="0">
                <a:solidFill>
                  <a:srgbClr val="808080"/>
                </a:solidFill>
                <a:latin typeface="Consolas" panose="020B0609020204030204" pitchFamily="49" charset="0"/>
              </a:rPr>
              <a:t>(</a:t>
            </a:r>
            <a:r>
              <a:rPr lang="en-GB" sz="1000" dirty="0" err="1">
                <a:solidFill>
                  <a:srgbClr val="FF0000"/>
                </a:solidFill>
                <a:latin typeface="Consolas" panose="020B0609020204030204" pitchFamily="49" charset="0"/>
              </a:rPr>
              <a:t>N'HeapTest</a:t>
            </a:r>
            <a:r>
              <a:rPr lang="en-GB" sz="1000" dirty="0">
                <a:solidFill>
                  <a:srgbClr val="FF0000"/>
                </a:solidFill>
                <a:latin typeface="Consolas" panose="020B0609020204030204" pitchFamily="49" charset="0"/>
              </a:rPr>
              <a: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0</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DEFAULT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a:solidFill>
                  <a:srgbClr val="FF0000"/>
                </a:solidFill>
                <a:latin typeface="Consolas" panose="020B0609020204030204" pitchFamily="49" charset="0"/>
              </a:rPr>
              <a:t>'DETAILED'</a:t>
            </a:r>
            <a:r>
              <a:rPr lang="en-GB" sz="1000" dirty="0">
                <a:solidFill>
                  <a:srgbClr val="808080"/>
                </a:solidFill>
                <a:latin typeface="Consolas" panose="020B0609020204030204" pitchFamily="49" charset="0"/>
              </a:rPr>
              <a:t>);</a:t>
            </a:r>
            <a:endParaRPr lang="en-GB" sz="1000" dirty="0">
              <a:solidFill>
                <a:srgbClr val="000000"/>
              </a:solidFill>
              <a:latin typeface="Consolas" panose="020B0609020204030204" pitchFamily="49" charset="0"/>
            </a:endParaRPr>
          </a:p>
          <a:p>
            <a:r>
              <a:rPr lang="en-GB" sz="1000" dirty="0">
                <a:solidFill>
                  <a:srgbClr val="0000FF"/>
                </a:solidFill>
                <a:latin typeface="Consolas" panose="020B0609020204030204" pitchFamily="49" charset="0"/>
              </a:rPr>
              <a:t>GO</a:t>
            </a:r>
            <a:endParaRPr lang="en-GB" sz="1000" dirty="0">
              <a:solidFill>
                <a:srgbClr val="000000"/>
              </a:solidFill>
              <a:latin typeface="Consolas" panose="020B0609020204030204" pitchFamily="49" charset="0"/>
            </a:endParaRPr>
          </a:p>
          <a:p>
            <a:endParaRPr lang="en-GB" sz="1000" dirty="0">
              <a:solidFill>
                <a:srgbClr val="000000"/>
              </a:solidFill>
              <a:latin typeface="Consolas" panose="020B0609020204030204" pitchFamily="49" charset="0"/>
            </a:endParaRPr>
          </a:p>
          <a:p>
            <a:r>
              <a:rPr lang="en-GB" sz="1000" dirty="0">
                <a:solidFill>
                  <a:srgbClr val="008000"/>
                </a:solidFill>
                <a:latin typeface="Consolas" panose="020B0609020204030204" pitchFamily="49" charset="0"/>
              </a:rPr>
              <a:t>-- Delete all the rows</a:t>
            </a:r>
            <a:endParaRPr lang="en-GB" sz="1000" dirty="0">
              <a:solidFill>
                <a:srgbClr val="000000"/>
              </a:solidFill>
              <a:latin typeface="Consolas" panose="020B0609020204030204" pitchFamily="49" charset="0"/>
            </a:endParaRPr>
          </a:p>
          <a:p>
            <a:r>
              <a:rPr lang="en-GB" sz="1000" dirty="0">
                <a:solidFill>
                  <a:srgbClr val="0000FF"/>
                </a:solidFill>
                <a:latin typeface="Consolas" panose="020B0609020204030204" pitchFamily="49" charset="0"/>
              </a:rPr>
              <a:t>DELETE</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FROM</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HeapTest</a:t>
            </a:r>
            <a:r>
              <a:rPr lang="en-GB" sz="1000" dirty="0">
                <a:solidFill>
                  <a:srgbClr val="808080"/>
                </a:solidFill>
                <a:latin typeface="Consolas" panose="020B0609020204030204" pitchFamily="49" charset="0"/>
              </a:rPr>
              <a:t>;</a:t>
            </a:r>
            <a:endParaRPr lang="en-GB" sz="1000" dirty="0">
              <a:solidFill>
                <a:srgbClr val="000000"/>
              </a:solidFill>
              <a:latin typeface="Consolas" panose="020B0609020204030204" pitchFamily="49" charset="0"/>
            </a:endParaRPr>
          </a:p>
          <a:p>
            <a:r>
              <a:rPr lang="en-GB" sz="1000" dirty="0">
                <a:solidFill>
                  <a:srgbClr val="0000FF"/>
                </a:solidFill>
                <a:latin typeface="Consolas" panose="020B0609020204030204" pitchFamily="49" charset="0"/>
              </a:rPr>
              <a:t>GO</a:t>
            </a:r>
            <a:endParaRPr lang="en-GB" sz="1000" dirty="0">
              <a:solidFill>
                <a:srgbClr val="000000"/>
              </a:solidFill>
              <a:latin typeface="Consolas" panose="020B0609020204030204" pitchFamily="49" charset="0"/>
            </a:endParaRPr>
          </a:p>
          <a:p>
            <a:endParaRPr lang="en-GB" sz="1000" dirty="0">
              <a:solidFill>
                <a:srgbClr val="000000"/>
              </a:solidFill>
              <a:latin typeface="Consolas" panose="020B0609020204030204" pitchFamily="49" charset="0"/>
            </a:endParaRPr>
          </a:p>
          <a:p>
            <a:r>
              <a:rPr lang="en-GB" sz="1000" dirty="0">
                <a:solidFill>
                  <a:srgbClr val="008000"/>
                </a:solidFill>
                <a:latin typeface="Consolas" panose="020B0609020204030204" pitchFamily="49" charset="0"/>
              </a:rPr>
              <a:t>-- there are now 0 rows but using 2913 pages.</a:t>
            </a:r>
            <a:endParaRPr lang="en-GB" sz="1000" dirty="0">
              <a:solidFill>
                <a:srgbClr val="000000"/>
              </a:solidFill>
              <a:latin typeface="Consolas" panose="020B0609020204030204" pitchFamily="49" charset="0"/>
            </a:endParaRPr>
          </a:p>
          <a:p>
            <a:r>
              <a:rPr lang="en-GB" sz="1000" dirty="0">
                <a:solidFill>
                  <a:srgbClr val="0000FF"/>
                </a:solidFill>
                <a:latin typeface="Consolas" panose="020B0609020204030204" pitchFamily="49" charset="0"/>
              </a:rPr>
              <a:t>SELECT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page_count</a:t>
            </a:r>
            <a:r>
              <a:rPr lang="en-GB" sz="1000" dirty="0">
                <a:solidFill>
                  <a:srgbClr val="000000"/>
                </a:solidFill>
                <a:latin typeface="Consolas" panose="020B0609020204030204" pitchFamily="49" charset="0"/>
              </a:rPr>
              <a: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record_count</a:t>
            </a:r>
            <a:r>
              <a:rPr lang="en-GB" sz="1000" dirty="0">
                <a:solidFill>
                  <a:srgbClr val="000000"/>
                </a:solidFill>
                <a:latin typeface="Consolas" panose="020B0609020204030204" pitchFamily="49" charset="0"/>
              </a:rPr>
              <a: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avg_page_space_used_in_percent</a:t>
            </a:r>
            <a:r>
              <a:rPr lang="en-GB" sz="1000" dirty="0">
                <a:solidFill>
                  <a:srgbClr val="000000"/>
                </a:solidFill>
                <a:latin typeface="Consolas" panose="020B0609020204030204" pitchFamily="49" charset="0"/>
              </a:rPr>
              <a:t>]</a:t>
            </a:r>
          </a:p>
          <a:p>
            <a:r>
              <a:rPr lang="en-GB" sz="1000" dirty="0">
                <a:solidFill>
                  <a:srgbClr val="0000FF"/>
                </a:solidFill>
                <a:latin typeface="Consolas" panose="020B0609020204030204" pitchFamily="49" charset="0"/>
              </a:rPr>
              <a:t>FROM</a:t>
            </a:r>
            <a:r>
              <a:rPr lang="en-GB" sz="1000" dirty="0">
                <a:solidFill>
                  <a:srgbClr val="000000"/>
                </a:solidFill>
                <a:latin typeface="Consolas" panose="020B0609020204030204" pitchFamily="49" charset="0"/>
              </a:rPr>
              <a:t> </a:t>
            </a:r>
            <a:r>
              <a:rPr lang="en-GB" sz="1000" dirty="0" err="1">
                <a:solidFill>
                  <a:srgbClr val="00FF00"/>
                </a:solidFill>
                <a:latin typeface="Consolas" panose="020B0609020204030204" pitchFamily="49" charset="0"/>
              </a:rPr>
              <a:t>sys</a:t>
            </a:r>
            <a:r>
              <a:rPr lang="en-GB" sz="1000" dirty="0" err="1">
                <a:solidFill>
                  <a:srgbClr val="808080"/>
                </a:solidFill>
                <a:latin typeface="Consolas" panose="020B0609020204030204" pitchFamily="49" charset="0"/>
              </a:rPr>
              <a:t>.</a:t>
            </a:r>
            <a:r>
              <a:rPr lang="en-GB" sz="1000" dirty="0" err="1">
                <a:solidFill>
                  <a:srgbClr val="00FF00"/>
                </a:solidFill>
                <a:latin typeface="Consolas" panose="020B0609020204030204" pitchFamily="49" charset="0"/>
              </a:rPr>
              <a:t>dm_db_index_physical_stats</a:t>
            </a:r>
            <a:r>
              <a:rPr lang="en-GB" sz="1000" dirty="0">
                <a:solidFill>
                  <a:srgbClr val="0000FF"/>
                </a:solidFill>
                <a:latin typeface="Consolas" panose="020B0609020204030204" pitchFamily="49" charset="0"/>
              </a:rPr>
              <a:t> </a:t>
            </a:r>
            <a:r>
              <a:rPr lang="en-GB" sz="1000" dirty="0">
                <a:solidFill>
                  <a:srgbClr val="808080"/>
                </a:solidFill>
                <a:latin typeface="Consolas" panose="020B0609020204030204" pitchFamily="49" charset="0"/>
              </a:rPr>
              <a:t>(</a:t>
            </a:r>
            <a:r>
              <a:rPr lang="en-GB" sz="1000" dirty="0">
                <a:solidFill>
                  <a:srgbClr val="FF00FF"/>
                </a:solidFill>
                <a:latin typeface="Consolas" panose="020B0609020204030204" pitchFamily="49" charset="0"/>
              </a:rPr>
              <a:t>DB_ID</a:t>
            </a:r>
            <a:r>
              <a:rPr lang="en-GB" sz="1000" dirty="0">
                <a:solidFill>
                  <a:srgbClr val="0000FF"/>
                </a:solidFill>
                <a:latin typeface="Consolas" panose="020B0609020204030204" pitchFamily="49" charset="0"/>
              </a:rPr>
              <a:t> </a:t>
            </a:r>
            <a:r>
              <a:rPr lang="en-GB" sz="1000" dirty="0">
                <a:solidFill>
                  <a:srgbClr val="808080"/>
                </a:solidFill>
                <a:latin typeface="Consolas" panose="020B0609020204030204" pitchFamily="49" charset="0"/>
              </a:rPr>
              <a:t>(</a:t>
            </a:r>
            <a:r>
              <a:rPr lang="en-GB" sz="1000" dirty="0" err="1">
                <a:solidFill>
                  <a:srgbClr val="FF0000"/>
                </a:solidFill>
                <a:latin typeface="Consolas" panose="020B0609020204030204" pitchFamily="49" charset="0"/>
              </a:rPr>
              <a:t>N'WideWorldImporters</a:t>
            </a:r>
            <a:r>
              <a:rPr lang="en-GB" sz="1000" dirty="0">
                <a:solidFill>
                  <a:srgbClr val="FF0000"/>
                </a:solidFill>
                <a:latin typeface="Consolas" panose="020B0609020204030204" pitchFamily="49" charset="0"/>
              </a:rPr>
              <a: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a:solidFill>
                  <a:srgbClr val="FF00FF"/>
                </a:solidFill>
                <a:latin typeface="Consolas" panose="020B0609020204030204" pitchFamily="49" charset="0"/>
              </a:rPr>
              <a:t>OBJECT_ID</a:t>
            </a:r>
            <a:r>
              <a:rPr lang="en-GB" sz="1000" dirty="0">
                <a:solidFill>
                  <a:srgbClr val="0000FF"/>
                </a:solidFill>
                <a:latin typeface="Consolas" panose="020B0609020204030204" pitchFamily="49" charset="0"/>
              </a:rPr>
              <a:t> </a:t>
            </a:r>
            <a:r>
              <a:rPr lang="en-GB" sz="1000" dirty="0">
                <a:solidFill>
                  <a:srgbClr val="808080"/>
                </a:solidFill>
                <a:latin typeface="Consolas" panose="020B0609020204030204" pitchFamily="49" charset="0"/>
              </a:rPr>
              <a:t>(</a:t>
            </a:r>
            <a:r>
              <a:rPr lang="en-GB" sz="1000" dirty="0" err="1">
                <a:solidFill>
                  <a:srgbClr val="FF0000"/>
                </a:solidFill>
                <a:latin typeface="Consolas" panose="020B0609020204030204" pitchFamily="49" charset="0"/>
              </a:rPr>
              <a:t>N'HeapTest</a:t>
            </a:r>
            <a:r>
              <a:rPr lang="en-GB" sz="1000" dirty="0">
                <a:solidFill>
                  <a:srgbClr val="FF0000"/>
                </a:solidFill>
                <a:latin typeface="Consolas" panose="020B0609020204030204" pitchFamily="49" charset="0"/>
              </a:rPr>
              <a: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0</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DEFAULT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a:solidFill>
                  <a:srgbClr val="FF0000"/>
                </a:solidFill>
                <a:latin typeface="Consolas" panose="020B0609020204030204" pitchFamily="49" charset="0"/>
              </a:rPr>
              <a:t>'DETAILED'</a:t>
            </a:r>
            <a:r>
              <a:rPr lang="en-GB" sz="1000" dirty="0">
                <a:solidFill>
                  <a:srgbClr val="808080"/>
                </a:solidFill>
                <a:latin typeface="Consolas" panose="020B0609020204030204" pitchFamily="49" charset="0"/>
              </a:rPr>
              <a:t>);</a:t>
            </a:r>
            <a:endParaRPr lang="en-GB" sz="1000" dirty="0">
              <a:solidFill>
                <a:srgbClr val="000000"/>
              </a:solidFill>
              <a:latin typeface="Consolas" panose="020B0609020204030204" pitchFamily="49" charset="0"/>
            </a:endParaRPr>
          </a:p>
          <a:p>
            <a:r>
              <a:rPr lang="en-GB" sz="1000" dirty="0">
                <a:solidFill>
                  <a:srgbClr val="0000FF"/>
                </a:solidFill>
                <a:latin typeface="Consolas" panose="020B0609020204030204" pitchFamily="49" charset="0"/>
              </a:rPr>
              <a:t>GO</a:t>
            </a:r>
            <a:endParaRPr lang="en-GB" sz="1000" dirty="0">
              <a:solidFill>
                <a:srgbClr val="000000"/>
              </a:solidFill>
              <a:latin typeface="Consolas" panose="020B0609020204030204" pitchFamily="49" charset="0"/>
            </a:endParaRPr>
          </a:p>
          <a:p>
            <a:endParaRPr lang="en-GB" sz="1000" dirty="0">
              <a:solidFill>
                <a:srgbClr val="000000"/>
              </a:solidFill>
              <a:latin typeface="Consolas" panose="020B0609020204030204" pitchFamily="49" charset="0"/>
            </a:endParaRPr>
          </a:p>
          <a:p>
            <a:r>
              <a:rPr lang="en-GB" sz="1000" dirty="0">
                <a:solidFill>
                  <a:srgbClr val="008000"/>
                </a:solidFill>
                <a:latin typeface="Consolas" panose="020B0609020204030204" pitchFamily="49" charset="0"/>
              </a:rPr>
              <a:t>--reorganise our Primary non clustered Key</a:t>
            </a:r>
            <a:endParaRPr lang="en-GB" sz="1000" dirty="0">
              <a:solidFill>
                <a:srgbClr val="000000"/>
              </a:solidFill>
              <a:latin typeface="Consolas" panose="020B0609020204030204" pitchFamily="49" charset="0"/>
            </a:endParaRPr>
          </a:p>
          <a:p>
            <a:r>
              <a:rPr lang="en-GB" sz="1000" dirty="0">
                <a:solidFill>
                  <a:srgbClr val="0000FF"/>
                </a:solidFill>
                <a:latin typeface="Consolas" panose="020B0609020204030204" pitchFamily="49" charset="0"/>
              </a:rPr>
              <a:t>ALTER</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INDEX</a:t>
            </a:r>
            <a:r>
              <a:rPr lang="en-GB" sz="1000" dirty="0">
                <a:solidFill>
                  <a:srgbClr val="000000"/>
                </a:solidFill>
                <a:latin typeface="Consolas" panose="020B0609020204030204" pitchFamily="49" charset="0"/>
              </a:rPr>
              <a:t> PK_ID </a:t>
            </a:r>
            <a:r>
              <a:rPr lang="en-GB" sz="1000" dirty="0">
                <a:solidFill>
                  <a:srgbClr val="0000FF"/>
                </a:solidFill>
                <a:latin typeface="Consolas" panose="020B0609020204030204" pitchFamily="49" charset="0"/>
              </a:rPr>
              <a:t>ON</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dbo</a:t>
            </a:r>
            <a:r>
              <a:rPr lang="en-GB" sz="1000" dirty="0">
                <a:solidFill>
                  <a:srgbClr val="000000"/>
                </a:solidFill>
                <a:latin typeface="Consolas" panose="020B0609020204030204" pitchFamily="49" charset="0"/>
              </a:rPr>
              <a: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a:t>
            </a:r>
            <a:r>
              <a:rPr lang="en-GB" sz="1000" dirty="0" err="1">
                <a:solidFill>
                  <a:srgbClr val="000000"/>
                </a:solidFill>
                <a:latin typeface="Consolas" panose="020B0609020204030204" pitchFamily="49" charset="0"/>
              </a:rPr>
              <a:t>HeapTest</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REORGANIZE</a:t>
            </a:r>
            <a:endParaRPr lang="en-GB" sz="1000" dirty="0">
              <a:solidFill>
                <a:srgbClr val="000000"/>
              </a:solidFill>
              <a:latin typeface="Consolas" panose="020B0609020204030204" pitchFamily="49" charset="0"/>
            </a:endParaRPr>
          </a:p>
          <a:p>
            <a:endParaRPr lang="en-GB" sz="1000" dirty="0">
              <a:solidFill>
                <a:srgbClr val="000000"/>
              </a:solidFill>
              <a:latin typeface="Consolas" panose="020B0609020204030204" pitchFamily="49" charset="0"/>
            </a:endParaRPr>
          </a:p>
          <a:p>
            <a:r>
              <a:rPr lang="en-GB" sz="1000" dirty="0">
                <a:solidFill>
                  <a:srgbClr val="008000"/>
                </a:solidFill>
                <a:latin typeface="Consolas" panose="020B0609020204030204" pitchFamily="49" charset="0"/>
              </a:rPr>
              <a:t>-- Still using 2913 pages.</a:t>
            </a:r>
            <a:endParaRPr lang="en-GB" sz="1000" dirty="0">
              <a:solidFill>
                <a:srgbClr val="000000"/>
              </a:solidFill>
              <a:latin typeface="Consolas" panose="020B0609020204030204" pitchFamily="49" charset="0"/>
            </a:endParaRPr>
          </a:p>
          <a:p>
            <a:r>
              <a:rPr lang="en-GB" sz="1000" dirty="0">
                <a:solidFill>
                  <a:srgbClr val="0000FF"/>
                </a:solidFill>
                <a:latin typeface="Consolas" panose="020B0609020204030204" pitchFamily="49" charset="0"/>
              </a:rPr>
              <a:t>SELECT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page_count</a:t>
            </a:r>
            <a:r>
              <a:rPr lang="en-GB" sz="1000" dirty="0">
                <a:solidFill>
                  <a:srgbClr val="000000"/>
                </a:solidFill>
                <a:latin typeface="Consolas" panose="020B0609020204030204" pitchFamily="49" charset="0"/>
              </a:rPr>
              <a: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record_count</a:t>
            </a:r>
            <a:r>
              <a:rPr lang="en-GB" sz="1000" dirty="0">
                <a:solidFill>
                  <a:srgbClr val="000000"/>
                </a:solidFill>
                <a:latin typeface="Consolas" panose="020B0609020204030204" pitchFamily="49" charset="0"/>
              </a:rPr>
              <a: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avg_page_space_used_in_percent</a:t>
            </a:r>
            <a:r>
              <a:rPr lang="en-GB" sz="1000" dirty="0">
                <a:solidFill>
                  <a:srgbClr val="000000"/>
                </a:solidFill>
                <a:latin typeface="Consolas" panose="020B0609020204030204" pitchFamily="49" charset="0"/>
              </a:rPr>
              <a:t>]</a:t>
            </a:r>
          </a:p>
          <a:p>
            <a:r>
              <a:rPr lang="en-GB" sz="1000" dirty="0">
                <a:solidFill>
                  <a:srgbClr val="0000FF"/>
                </a:solidFill>
                <a:latin typeface="Consolas" panose="020B0609020204030204" pitchFamily="49" charset="0"/>
              </a:rPr>
              <a:t>FROM</a:t>
            </a:r>
            <a:r>
              <a:rPr lang="en-GB" sz="1000" dirty="0">
                <a:solidFill>
                  <a:srgbClr val="000000"/>
                </a:solidFill>
                <a:latin typeface="Consolas" panose="020B0609020204030204" pitchFamily="49" charset="0"/>
              </a:rPr>
              <a:t> </a:t>
            </a:r>
            <a:r>
              <a:rPr lang="en-GB" sz="1000" dirty="0" err="1">
                <a:solidFill>
                  <a:srgbClr val="00FF00"/>
                </a:solidFill>
                <a:latin typeface="Consolas" panose="020B0609020204030204" pitchFamily="49" charset="0"/>
              </a:rPr>
              <a:t>sys</a:t>
            </a:r>
            <a:r>
              <a:rPr lang="en-GB" sz="1000" dirty="0" err="1">
                <a:solidFill>
                  <a:srgbClr val="808080"/>
                </a:solidFill>
                <a:latin typeface="Consolas" panose="020B0609020204030204" pitchFamily="49" charset="0"/>
              </a:rPr>
              <a:t>.</a:t>
            </a:r>
            <a:r>
              <a:rPr lang="en-GB" sz="1000" dirty="0" err="1">
                <a:solidFill>
                  <a:srgbClr val="00FF00"/>
                </a:solidFill>
                <a:latin typeface="Consolas" panose="020B0609020204030204" pitchFamily="49" charset="0"/>
              </a:rPr>
              <a:t>dm_db_index_physical_stats</a:t>
            </a:r>
            <a:r>
              <a:rPr lang="en-GB" sz="1000" dirty="0">
                <a:solidFill>
                  <a:srgbClr val="0000FF"/>
                </a:solidFill>
                <a:latin typeface="Consolas" panose="020B0609020204030204" pitchFamily="49" charset="0"/>
              </a:rPr>
              <a:t> </a:t>
            </a:r>
            <a:r>
              <a:rPr lang="en-GB" sz="1000" dirty="0">
                <a:solidFill>
                  <a:srgbClr val="808080"/>
                </a:solidFill>
                <a:latin typeface="Consolas" panose="020B0609020204030204" pitchFamily="49" charset="0"/>
              </a:rPr>
              <a:t>(</a:t>
            </a:r>
            <a:r>
              <a:rPr lang="en-GB" sz="1000" dirty="0">
                <a:solidFill>
                  <a:srgbClr val="FF00FF"/>
                </a:solidFill>
                <a:latin typeface="Consolas" panose="020B0609020204030204" pitchFamily="49" charset="0"/>
              </a:rPr>
              <a:t>DB_ID</a:t>
            </a:r>
            <a:r>
              <a:rPr lang="en-GB" sz="1000" dirty="0">
                <a:solidFill>
                  <a:srgbClr val="0000FF"/>
                </a:solidFill>
                <a:latin typeface="Consolas" panose="020B0609020204030204" pitchFamily="49" charset="0"/>
              </a:rPr>
              <a:t> </a:t>
            </a:r>
            <a:r>
              <a:rPr lang="en-GB" sz="1000" dirty="0">
                <a:solidFill>
                  <a:srgbClr val="808080"/>
                </a:solidFill>
                <a:latin typeface="Consolas" panose="020B0609020204030204" pitchFamily="49" charset="0"/>
              </a:rPr>
              <a:t>(</a:t>
            </a:r>
            <a:r>
              <a:rPr lang="en-GB" sz="1000" dirty="0" err="1">
                <a:solidFill>
                  <a:srgbClr val="FF0000"/>
                </a:solidFill>
                <a:latin typeface="Consolas" panose="020B0609020204030204" pitchFamily="49" charset="0"/>
              </a:rPr>
              <a:t>N'WideWorldImporters</a:t>
            </a:r>
            <a:r>
              <a:rPr lang="en-GB" sz="1000" dirty="0">
                <a:solidFill>
                  <a:srgbClr val="FF0000"/>
                </a:solidFill>
                <a:latin typeface="Consolas" panose="020B0609020204030204" pitchFamily="49" charset="0"/>
              </a:rPr>
              <a: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a:solidFill>
                  <a:srgbClr val="FF00FF"/>
                </a:solidFill>
                <a:latin typeface="Consolas" panose="020B0609020204030204" pitchFamily="49" charset="0"/>
              </a:rPr>
              <a:t>OBJECT_ID</a:t>
            </a:r>
            <a:r>
              <a:rPr lang="en-GB" sz="1000" dirty="0">
                <a:solidFill>
                  <a:srgbClr val="0000FF"/>
                </a:solidFill>
                <a:latin typeface="Consolas" panose="020B0609020204030204" pitchFamily="49" charset="0"/>
              </a:rPr>
              <a:t> </a:t>
            </a:r>
            <a:r>
              <a:rPr lang="en-GB" sz="1000" dirty="0">
                <a:solidFill>
                  <a:srgbClr val="808080"/>
                </a:solidFill>
                <a:latin typeface="Consolas" panose="020B0609020204030204" pitchFamily="49" charset="0"/>
              </a:rPr>
              <a:t>(</a:t>
            </a:r>
            <a:r>
              <a:rPr lang="en-GB" sz="1000" dirty="0" err="1">
                <a:solidFill>
                  <a:srgbClr val="FF0000"/>
                </a:solidFill>
                <a:latin typeface="Consolas" panose="020B0609020204030204" pitchFamily="49" charset="0"/>
              </a:rPr>
              <a:t>N'HeapTest</a:t>
            </a:r>
            <a:r>
              <a:rPr lang="en-GB" sz="1000" dirty="0">
                <a:solidFill>
                  <a:srgbClr val="FF0000"/>
                </a:solidFill>
                <a:latin typeface="Consolas" panose="020B0609020204030204" pitchFamily="49" charset="0"/>
              </a:rPr>
              <a: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0</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DEFAULT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a:solidFill>
                  <a:srgbClr val="FF0000"/>
                </a:solidFill>
                <a:latin typeface="Consolas" panose="020B0609020204030204" pitchFamily="49" charset="0"/>
              </a:rPr>
              <a:t>'DETAILED'</a:t>
            </a:r>
            <a:r>
              <a:rPr lang="en-GB" sz="1000" dirty="0">
                <a:solidFill>
                  <a:srgbClr val="808080"/>
                </a:solidFill>
                <a:latin typeface="Consolas" panose="020B0609020204030204" pitchFamily="49" charset="0"/>
              </a:rPr>
              <a:t>);</a:t>
            </a:r>
            <a:endParaRPr lang="en-GB" sz="1000" dirty="0">
              <a:solidFill>
                <a:srgbClr val="000000"/>
              </a:solidFill>
              <a:latin typeface="Consolas" panose="020B0609020204030204" pitchFamily="49" charset="0"/>
            </a:endParaRPr>
          </a:p>
          <a:p>
            <a:r>
              <a:rPr lang="en-GB" sz="1000" dirty="0">
                <a:solidFill>
                  <a:srgbClr val="0000FF"/>
                </a:solidFill>
                <a:latin typeface="Consolas" panose="020B0609020204030204" pitchFamily="49" charset="0"/>
              </a:rPr>
              <a:t>GO</a:t>
            </a:r>
            <a:endParaRPr lang="en-GB" sz="1000" dirty="0">
              <a:solidFill>
                <a:srgbClr val="000000"/>
              </a:solidFill>
              <a:latin typeface="Consolas" panose="020B0609020204030204" pitchFamily="49" charset="0"/>
            </a:endParaRPr>
          </a:p>
          <a:p>
            <a:endParaRPr lang="en-GB" sz="1000" dirty="0">
              <a:solidFill>
                <a:srgbClr val="000000"/>
              </a:solidFill>
              <a:latin typeface="Consolas" panose="020B0609020204030204" pitchFamily="49" charset="0"/>
            </a:endParaRPr>
          </a:p>
          <a:p>
            <a:r>
              <a:rPr lang="en-GB" sz="1000" dirty="0">
                <a:solidFill>
                  <a:srgbClr val="0000FF"/>
                </a:solidFill>
                <a:latin typeface="Consolas" panose="020B0609020204030204" pitchFamily="49" charset="0"/>
              </a:rPr>
              <a:t>ALTER</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TABLE</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dbo</a:t>
            </a:r>
            <a:r>
              <a:rPr lang="en-GB" sz="1000" dirty="0">
                <a:solidFill>
                  <a:srgbClr val="000000"/>
                </a:solidFill>
                <a:latin typeface="Consolas" panose="020B0609020204030204" pitchFamily="49" charset="0"/>
              </a:rPr>
              <a: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a:t>
            </a:r>
            <a:r>
              <a:rPr lang="en-GB" sz="1000" dirty="0" err="1">
                <a:solidFill>
                  <a:srgbClr val="000000"/>
                </a:solidFill>
                <a:latin typeface="Consolas" panose="020B0609020204030204" pitchFamily="49" charset="0"/>
              </a:rPr>
              <a:t>HeapTest</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REBUILD</a:t>
            </a:r>
            <a:endParaRPr lang="en-GB" sz="1000" dirty="0">
              <a:solidFill>
                <a:srgbClr val="000000"/>
              </a:solidFill>
              <a:latin typeface="Consolas" panose="020B0609020204030204" pitchFamily="49" charset="0"/>
            </a:endParaRPr>
          </a:p>
          <a:p>
            <a:endParaRPr lang="en-GB" sz="1000" dirty="0">
              <a:solidFill>
                <a:srgbClr val="000000"/>
              </a:solidFill>
              <a:latin typeface="Consolas" panose="020B0609020204030204" pitchFamily="49" charset="0"/>
            </a:endParaRPr>
          </a:p>
          <a:p>
            <a:r>
              <a:rPr lang="en-GB" sz="1000" dirty="0">
                <a:solidFill>
                  <a:srgbClr val="008000"/>
                </a:solidFill>
                <a:latin typeface="Consolas" panose="020B0609020204030204" pitchFamily="49" charset="0"/>
              </a:rPr>
              <a:t>-- now the space is free</a:t>
            </a:r>
            <a:endParaRPr lang="en-GB" sz="1000" dirty="0">
              <a:solidFill>
                <a:srgbClr val="000000"/>
              </a:solidFill>
              <a:latin typeface="Consolas" panose="020B0609020204030204" pitchFamily="49" charset="0"/>
            </a:endParaRPr>
          </a:p>
          <a:p>
            <a:r>
              <a:rPr lang="en-GB" sz="1000" dirty="0">
                <a:solidFill>
                  <a:srgbClr val="0000FF"/>
                </a:solidFill>
                <a:latin typeface="Consolas" panose="020B0609020204030204" pitchFamily="49" charset="0"/>
              </a:rPr>
              <a:t>SELECT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page_count</a:t>
            </a:r>
            <a:r>
              <a:rPr lang="en-GB" sz="1000" dirty="0">
                <a:solidFill>
                  <a:srgbClr val="000000"/>
                </a:solidFill>
                <a:latin typeface="Consolas" panose="020B0609020204030204" pitchFamily="49" charset="0"/>
              </a:rPr>
              <a: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record_count</a:t>
            </a:r>
            <a:r>
              <a:rPr lang="en-GB" sz="1000" dirty="0">
                <a:solidFill>
                  <a:srgbClr val="000000"/>
                </a:solidFill>
                <a:latin typeface="Consolas" panose="020B0609020204030204" pitchFamily="49" charset="0"/>
              </a:rPr>
              <a: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avg_page_space_used_in_percent</a:t>
            </a:r>
            <a:r>
              <a:rPr lang="en-GB" sz="1000" dirty="0">
                <a:solidFill>
                  <a:srgbClr val="000000"/>
                </a:solidFill>
                <a:latin typeface="Consolas" panose="020B0609020204030204" pitchFamily="49" charset="0"/>
              </a:rPr>
              <a:t>]</a:t>
            </a:r>
          </a:p>
          <a:p>
            <a:r>
              <a:rPr lang="en-GB" sz="1000" dirty="0">
                <a:solidFill>
                  <a:srgbClr val="0000FF"/>
                </a:solidFill>
                <a:latin typeface="Consolas" panose="020B0609020204030204" pitchFamily="49" charset="0"/>
              </a:rPr>
              <a:t>FROM</a:t>
            </a:r>
            <a:r>
              <a:rPr lang="en-GB" sz="1000" dirty="0">
                <a:solidFill>
                  <a:srgbClr val="000000"/>
                </a:solidFill>
                <a:latin typeface="Consolas" panose="020B0609020204030204" pitchFamily="49" charset="0"/>
              </a:rPr>
              <a:t> </a:t>
            </a:r>
            <a:r>
              <a:rPr lang="en-GB" sz="1000" dirty="0" err="1">
                <a:solidFill>
                  <a:srgbClr val="00FF00"/>
                </a:solidFill>
                <a:latin typeface="Consolas" panose="020B0609020204030204" pitchFamily="49" charset="0"/>
              </a:rPr>
              <a:t>sys</a:t>
            </a:r>
            <a:r>
              <a:rPr lang="en-GB" sz="1000" dirty="0" err="1">
                <a:solidFill>
                  <a:srgbClr val="808080"/>
                </a:solidFill>
                <a:latin typeface="Consolas" panose="020B0609020204030204" pitchFamily="49" charset="0"/>
              </a:rPr>
              <a:t>.</a:t>
            </a:r>
            <a:r>
              <a:rPr lang="en-GB" sz="1000" dirty="0" err="1">
                <a:solidFill>
                  <a:srgbClr val="00FF00"/>
                </a:solidFill>
                <a:latin typeface="Consolas" panose="020B0609020204030204" pitchFamily="49" charset="0"/>
              </a:rPr>
              <a:t>dm_db_index_physical_stats</a:t>
            </a:r>
            <a:r>
              <a:rPr lang="en-GB" sz="1000" dirty="0">
                <a:solidFill>
                  <a:srgbClr val="0000FF"/>
                </a:solidFill>
                <a:latin typeface="Consolas" panose="020B0609020204030204" pitchFamily="49" charset="0"/>
              </a:rPr>
              <a:t> </a:t>
            </a:r>
            <a:r>
              <a:rPr lang="en-GB" sz="1000" dirty="0">
                <a:solidFill>
                  <a:srgbClr val="808080"/>
                </a:solidFill>
                <a:latin typeface="Consolas" panose="020B0609020204030204" pitchFamily="49" charset="0"/>
              </a:rPr>
              <a:t>(</a:t>
            </a:r>
            <a:r>
              <a:rPr lang="en-GB" sz="1000" dirty="0">
                <a:solidFill>
                  <a:srgbClr val="FF00FF"/>
                </a:solidFill>
                <a:latin typeface="Consolas" panose="020B0609020204030204" pitchFamily="49" charset="0"/>
              </a:rPr>
              <a:t>DB_ID</a:t>
            </a:r>
            <a:r>
              <a:rPr lang="en-GB" sz="1000" dirty="0">
                <a:solidFill>
                  <a:srgbClr val="0000FF"/>
                </a:solidFill>
                <a:latin typeface="Consolas" panose="020B0609020204030204" pitchFamily="49" charset="0"/>
              </a:rPr>
              <a:t> </a:t>
            </a:r>
            <a:r>
              <a:rPr lang="en-GB" sz="1000" dirty="0">
                <a:solidFill>
                  <a:srgbClr val="808080"/>
                </a:solidFill>
                <a:latin typeface="Consolas" panose="020B0609020204030204" pitchFamily="49" charset="0"/>
              </a:rPr>
              <a:t>(</a:t>
            </a:r>
            <a:r>
              <a:rPr lang="en-GB" sz="1000" dirty="0" err="1">
                <a:solidFill>
                  <a:srgbClr val="FF0000"/>
                </a:solidFill>
                <a:latin typeface="Consolas" panose="020B0609020204030204" pitchFamily="49" charset="0"/>
              </a:rPr>
              <a:t>N'WideWorldImporters</a:t>
            </a:r>
            <a:r>
              <a:rPr lang="en-GB" sz="1000" dirty="0">
                <a:solidFill>
                  <a:srgbClr val="FF0000"/>
                </a:solidFill>
                <a:latin typeface="Consolas" panose="020B0609020204030204" pitchFamily="49" charset="0"/>
              </a:rPr>
              <a: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a:solidFill>
                  <a:srgbClr val="FF00FF"/>
                </a:solidFill>
                <a:latin typeface="Consolas" panose="020B0609020204030204" pitchFamily="49" charset="0"/>
              </a:rPr>
              <a:t>OBJECT_ID</a:t>
            </a:r>
            <a:r>
              <a:rPr lang="en-GB" sz="1000" dirty="0">
                <a:solidFill>
                  <a:srgbClr val="0000FF"/>
                </a:solidFill>
                <a:latin typeface="Consolas" panose="020B0609020204030204" pitchFamily="49" charset="0"/>
              </a:rPr>
              <a:t> </a:t>
            </a:r>
            <a:r>
              <a:rPr lang="en-GB" sz="1000" dirty="0">
                <a:solidFill>
                  <a:srgbClr val="808080"/>
                </a:solidFill>
                <a:latin typeface="Consolas" panose="020B0609020204030204" pitchFamily="49" charset="0"/>
              </a:rPr>
              <a:t>(</a:t>
            </a:r>
            <a:r>
              <a:rPr lang="en-GB" sz="1000" dirty="0" err="1">
                <a:solidFill>
                  <a:srgbClr val="FF0000"/>
                </a:solidFill>
                <a:latin typeface="Consolas" panose="020B0609020204030204" pitchFamily="49" charset="0"/>
              </a:rPr>
              <a:t>N'HeapTest</a:t>
            </a:r>
            <a:r>
              <a:rPr lang="en-GB" sz="1000" dirty="0">
                <a:solidFill>
                  <a:srgbClr val="FF0000"/>
                </a:solidFill>
                <a:latin typeface="Consolas" panose="020B0609020204030204" pitchFamily="49" charset="0"/>
              </a:rPr>
              <a: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0</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DEFAULT</a:t>
            </a:r>
            <a:r>
              <a:rPr lang="en-GB" sz="1000" dirty="0">
                <a:solidFill>
                  <a:srgbClr val="8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a:solidFill>
                  <a:srgbClr val="FF0000"/>
                </a:solidFill>
                <a:latin typeface="Consolas" panose="020B0609020204030204" pitchFamily="49" charset="0"/>
              </a:rPr>
              <a:t>'DETAILED'</a:t>
            </a:r>
            <a:r>
              <a:rPr lang="en-GB" sz="1000" dirty="0">
                <a:solidFill>
                  <a:srgbClr val="808080"/>
                </a:solidFill>
                <a:latin typeface="Consolas" panose="020B0609020204030204" pitchFamily="49" charset="0"/>
              </a:rPr>
              <a:t>);</a:t>
            </a:r>
            <a:endParaRPr lang="en-GB" sz="1000" dirty="0">
              <a:solidFill>
                <a:srgbClr val="000000"/>
              </a:solidFill>
              <a:latin typeface="Consolas" panose="020B0609020204030204" pitchFamily="49" charset="0"/>
            </a:endParaRPr>
          </a:p>
          <a:p>
            <a:r>
              <a:rPr lang="en-GB" sz="1000" dirty="0">
                <a:solidFill>
                  <a:srgbClr val="0000FF"/>
                </a:solidFill>
                <a:latin typeface="Consolas" panose="020B0609020204030204" pitchFamily="49" charset="0"/>
              </a:rPr>
              <a:t>GO</a:t>
            </a:r>
            <a:endParaRPr lang="en-GB" sz="1000" dirty="0"/>
          </a:p>
          <a:p>
            <a:endParaRPr lang="en-GB" sz="1000" dirty="0"/>
          </a:p>
        </p:txBody>
      </p:sp>
    </p:spTree>
    <p:extLst>
      <p:ext uri="{BB962C8B-B14F-4D97-AF65-F5344CB8AC3E}">
        <p14:creationId xmlns:p14="http://schemas.microsoft.com/office/powerpoint/2010/main" val="3541936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091822" y="1164877"/>
            <a:ext cx="8496315" cy="492443"/>
          </a:xfrm>
          <a:prstGeom prst="rect">
            <a:avLst/>
          </a:prstGeom>
          <a:noFill/>
        </p:spPr>
        <p:txBody>
          <a:bodyPr wrap="square" rtlCol="0">
            <a:spAutoFit/>
          </a:bodyPr>
          <a:lstStyle/>
          <a:p>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9</a:t>
            </a:r>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 Indexes (too many)</a:t>
            </a:r>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 </a:t>
            </a:r>
            <a:endPar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 name="pole tekstowe 4"/>
          <p:cNvSpPr txBox="1"/>
          <p:nvPr/>
        </p:nvSpPr>
        <p:spPr>
          <a:xfrm>
            <a:off x="1091822" y="1825100"/>
            <a:ext cx="10206655" cy="1938992"/>
          </a:xfrm>
          <a:prstGeom prst="rect">
            <a:avLst/>
          </a:prstGeom>
          <a:noFill/>
        </p:spPr>
        <p:txBody>
          <a:bodyPr wrap="square" numCol="1" rtlCol="0">
            <a:spAutoFit/>
          </a:bodyPr>
          <a:lstStyle/>
          <a:p>
            <a:r>
              <a:rPr lang="en-GB"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More doesn’t always mean better</a:t>
            </a:r>
          </a:p>
          <a:p>
            <a:r>
              <a:rPr lang="en-GB"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more indexes you have, the slower your inserts and deletes will go</a:t>
            </a:r>
          </a:p>
          <a:p>
            <a:endParaRPr lang="en-GB"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GB"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GB"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GB"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0F80F8F4-36C6-118A-45F4-45AA9A6744C6}"/>
              </a:ext>
            </a:extLst>
          </p:cNvPr>
          <p:cNvSpPr txBox="1"/>
          <p:nvPr/>
        </p:nvSpPr>
        <p:spPr>
          <a:xfrm>
            <a:off x="1091822" y="2782669"/>
            <a:ext cx="6099242" cy="707886"/>
          </a:xfrm>
          <a:prstGeom prst="rect">
            <a:avLst/>
          </a:prstGeom>
          <a:noFill/>
        </p:spPr>
        <p:txBody>
          <a:bodyPr wrap="square">
            <a:spAutoFit/>
          </a:bodyPr>
          <a:lstStyle/>
          <a:p>
            <a:r>
              <a:rPr lang="en-GB"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Check for duplicate and unused indexes</a:t>
            </a:r>
          </a:p>
          <a:p>
            <a:r>
              <a:rPr lang="en-GB"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are plenty of example scripts online</a:t>
            </a:r>
            <a:endParaRPr lang="en-GB" sz="1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032F9E50-AE61-B2C4-D380-BC0B5AB94CAF}"/>
              </a:ext>
            </a:extLst>
          </p:cNvPr>
          <p:cNvSpPr txBox="1"/>
          <p:nvPr/>
        </p:nvSpPr>
        <p:spPr>
          <a:xfrm>
            <a:off x="1091822" y="3786404"/>
            <a:ext cx="10561914" cy="1015663"/>
          </a:xfrm>
          <a:prstGeom prst="rect">
            <a:avLst/>
          </a:prstGeom>
          <a:noFill/>
        </p:spPr>
        <p:txBody>
          <a:bodyPr wrap="square">
            <a:spAutoFit/>
          </a:bodyPr>
          <a:lstStyle/>
          <a:p>
            <a:r>
              <a:rPr lang="en-GB"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But take care deleting indexes.</a:t>
            </a:r>
            <a:br>
              <a:rPr lang="en-GB"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GB"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https://www.brentozar.com/archive/2018/10/unused-indexes-are-they-really-unused-or-have-they-just-not-been-used-yet/</a:t>
            </a:r>
          </a:p>
        </p:txBody>
      </p:sp>
    </p:spTree>
    <p:extLst>
      <p:ext uri="{BB962C8B-B14F-4D97-AF65-F5344CB8AC3E}">
        <p14:creationId xmlns:p14="http://schemas.microsoft.com/office/powerpoint/2010/main" val="353430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091822" y="1164877"/>
            <a:ext cx="8496315" cy="892552"/>
          </a:xfrm>
          <a:prstGeom prst="rect">
            <a:avLst/>
          </a:prstGeom>
          <a:noFill/>
        </p:spPr>
        <p:txBody>
          <a:bodyPr wrap="square" rtlCol="0">
            <a:spAutoFit/>
          </a:bodyPr>
          <a:lstStyle/>
          <a:p>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10. </a:t>
            </a:r>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Non Clustered Indexes</a:t>
            </a:r>
          </a:p>
          <a:p>
            <a:endPar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 name="pole tekstowe 4"/>
          <p:cNvSpPr txBox="1"/>
          <p:nvPr/>
        </p:nvSpPr>
        <p:spPr>
          <a:xfrm>
            <a:off x="1091822" y="1657319"/>
            <a:ext cx="3371121" cy="400110"/>
          </a:xfrm>
          <a:prstGeom prst="rect">
            <a:avLst/>
          </a:prstGeom>
          <a:noFill/>
        </p:spPr>
        <p:txBody>
          <a:bodyPr wrap="square" numCol="1" rtlCol="0">
            <a:spAutoFit/>
          </a:bodyPr>
          <a:lstStyle/>
          <a:p>
            <a:r>
              <a:rPr lang="en-GB" sz="2000" b="1">
                <a:solidFill>
                  <a:schemeClr val="bg1"/>
                </a:solidFill>
                <a:latin typeface="Open Sans" panose="020B0606030504020204" pitchFamily="34" charset="0"/>
                <a:ea typeface="Open Sans" panose="020B0606030504020204" pitchFamily="34" charset="0"/>
                <a:cs typeface="Open Sans" panose="020B0606030504020204" pitchFamily="34" charset="0"/>
              </a:rPr>
              <a:t>Spot the Design Flaw</a:t>
            </a:r>
            <a:endParaRPr lang="en-GB" sz="2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30C85754-9A6C-13C8-33FE-FF336099A9B3}"/>
              </a:ext>
            </a:extLst>
          </p:cNvPr>
          <p:cNvSpPr txBox="1"/>
          <p:nvPr/>
        </p:nvSpPr>
        <p:spPr>
          <a:xfrm>
            <a:off x="1091822" y="2057429"/>
            <a:ext cx="5269150" cy="4524315"/>
          </a:xfrm>
          <a:prstGeom prst="rect">
            <a:avLst/>
          </a:prstGeom>
          <a:solidFill>
            <a:schemeClr val="bg1"/>
          </a:solidFill>
          <a:ln>
            <a:solidFill>
              <a:schemeClr val="accent3"/>
            </a:solidFill>
          </a:ln>
        </p:spPr>
        <p:txBody>
          <a:bodyPr wrap="square" rtlCol="0">
            <a:spAutoFit/>
          </a:bodyPr>
          <a:lstStyle/>
          <a:p>
            <a:r>
              <a:rPr lang="en-GB" sz="1200" dirty="0"/>
              <a:t>CREATE TABLE [</a:t>
            </a:r>
            <a:r>
              <a:rPr lang="en-GB" sz="1200" dirty="0" err="1"/>
              <a:t>dbo</a:t>
            </a:r>
            <a:r>
              <a:rPr lang="en-GB" sz="1200" dirty="0"/>
              <a:t>].[Transfers]</a:t>
            </a:r>
          </a:p>
          <a:p>
            <a:r>
              <a:rPr lang="en-GB" sz="1200" dirty="0"/>
              <a:t>(</a:t>
            </a:r>
          </a:p>
          <a:p>
            <a:r>
              <a:rPr lang="en-GB" sz="1200" dirty="0"/>
              <a:t>[Id] [</a:t>
            </a:r>
            <a:r>
              <a:rPr lang="en-GB" sz="1200" dirty="0" err="1"/>
              <a:t>bigint</a:t>
            </a:r>
            <a:r>
              <a:rPr lang="en-GB" sz="1200" dirty="0"/>
              <a:t>] IDENTITY(1,1) NOT NULL,</a:t>
            </a:r>
          </a:p>
          <a:p>
            <a:r>
              <a:rPr lang="en-GB" sz="1200" dirty="0"/>
              <a:t>[</a:t>
            </a:r>
            <a:r>
              <a:rPr lang="en-GB" sz="1200" dirty="0" err="1"/>
              <a:t>PaymentActivityId</a:t>
            </a:r>
            <a:r>
              <a:rPr lang="en-GB" sz="1200" dirty="0"/>
              <a:t>] [</a:t>
            </a:r>
            <a:r>
              <a:rPr lang="en-GB" sz="1200" dirty="0" err="1"/>
              <a:t>uniqueidentifier</a:t>
            </a:r>
            <a:r>
              <a:rPr lang="en-GB" sz="1200" dirty="0"/>
              <a:t>] NOT NULL,</a:t>
            </a:r>
          </a:p>
          <a:p>
            <a:r>
              <a:rPr lang="en-GB" sz="1200" dirty="0"/>
              <a:t>[</a:t>
            </a:r>
            <a:r>
              <a:rPr lang="en-GB" sz="1200" dirty="0" err="1"/>
              <a:t>PaymentId</a:t>
            </a:r>
            <a:r>
              <a:rPr lang="en-GB" sz="1200" dirty="0"/>
              <a:t>] [</a:t>
            </a:r>
            <a:r>
              <a:rPr lang="en-GB" sz="1200" dirty="0" err="1"/>
              <a:t>uniqueidentifier</a:t>
            </a:r>
            <a:r>
              <a:rPr lang="en-GB" sz="1200" dirty="0"/>
              <a:t>] NOT NULL,</a:t>
            </a:r>
          </a:p>
          <a:p>
            <a:endParaRPr lang="en-GB" sz="1200" dirty="0"/>
          </a:p>
          <a:p>
            <a:r>
              <a:rPr lang="en-GB" sz="1200" dirty="0"/>
              <a:t>[</a:t>
            </a:r>
            <a:r>
              <a:rPr lang="en-GB" sz="1200" dirty="0" err="1"/>
              <a:t>ActivityId</a:t>
            </a:r>
            <a:r>
              <a:rPr lang="en-GB" sz="1200" dirty="0"/>
              <a:t>] [</a:t>
            </a:r>
            <a:r>
              <a:rPr lang="en-GB" sz="1200" dirty="0" err="1"/>
              <a:t>uniqueidentifier</a:t>
            </a:r>
            <a:r>
              <a:rPr lang="en-GB" sz="1200" dirty="0"/>
              <a:t>] NOT NULL,</a:t>
            </a:r>
          </a:p>
          <a:p>
            <a:r>
              <a:rPr lang="en-GB" sz="1200" dirty="0"/>
              <a:t>[</a:t>
            </a:r>
            <a:r>
              <a:rPr lang="en-GB" sz="1200" dirty="0" err="1"/>
              <a:t>CepActivity</a:t>
            </a:r>
            <a:r>
              <a:rPr lang="en-GB" sz="1200" dirty="0"/>
              <a:t>] [varchar](75) NOT NULL,</a:t>
            </a:r>
          </a:p>
          <a:p>
            <a:r>
              <a:rPr lang="en-GB" sz="1200" dirty="0"/>
              <a:t>[</a:t>
            </a:r>
            <a:r>
              <a:rPr lang="en-GB" sz="1200" dirty="0" err="1"/>
              <a:t>MessageOrCommandId</a:t>
            </a:r>
            <a:r>
              <a:rPr lang="en-GB" sz="1200" dirty="0"/>
              <a:t>] [</a:t>
            </a:r>
            <a:r>
              <a:rPr lang="en-GB" sz="1200" dirty="0" err="1"/>
              <a:t>uniqueidentifier</a:t>
            </a:r>
            <a:r>
              <a:rPr lang="en-GB" sz="1200" dirty="0"/>
              <a:t>] NULL,</a:t>
            </a:r>
          </a:p>
          <a:p>
            <a:r>
              <a:rPr lang="en-GB" sz="1200" dirty="0"/>
              <a:t>[</a:t>
            </a:r>
            <a:r>
              <a:rPr lang="en-GB" sz="1200" dirty="0" err="1"/>
              <a:t>MessageOrCommandType</a:t>
            </a:r>
            <a:r>
              <a:rPr lang="en-GB" sz="1200" dirty="0"/>
              <a:t>] [varchar](70) NULL,</a:t>
            </a:r>
          </a:p>
          <a:p>
            <a:r>
              <a:rPr lang="en-GB" sz="1200" dirty="0"/>
              <a:t>[</a:t>
            </a:r>
            <a:r>
              <a:rPr lang="en-GB" sz="1200" dirty="0" err="1"/>
              <a:t>MessageIdentification</a:t>
            </a:r>
            <a:r>
              <a:rPr lang="en-GB" sz="1200" dirty="0"/>
              <a:t>] [varchar](35) NULL,</a:t>
            </a:r>
          </a:p>
          <a:p>
            <a:r>
              <a:rPr lang="en-GB" sz="1200" dirty="0"/>
              <a:t>[</a:t>
            </a:r>
            <a:r>
              <a:rPr lang="en-GB" sz="1200" dirty="0" err="1"/>
              <a:t>ActivityTimestamp</a:t>
            </a:r>
            <a:r>
              <a:rPr lang="en-GB" sz="1200" dirty="0"/>
              <a:t>] [datetime2](7) NOT NULL,</a:t>
            </a:r>
          </a:p>
          <a:p>
            <a:r>
              <a:rPr lang="en-GB" sz="1200" dirty="0"/>
              <a:t>[Reason] [varchar](200) NULL,</a:t>
            </a:r>
          </a:p>
          <a:p>
            <a:r>
              <a:rPr lang="en-GB" sz="1200" dirty="0"/>
              <a:t>[</a:t>
            </a:r>
            <a:r>
              <a:rPr lang="en-GB" sz="1200" dirty="0" err="1"/>
              <a:t>RetryCount</a:t>
            </a:r>
            <a:r>
              <a:rPr lang="en-GB" sz="1200" dirty="0"/>
              <a:t>] [int] NULL,</a:t>
            </a:r>
          </a:p>
          <a:p>
            <a:r>
              <a:rPr lang="en-GB" sz="1200" dirty="0"/>
              <a:t>[</a:t>
            </a:r>
            <a:r>
              <a:rPr lang="en-GB" sz="1200" dirty="0" err="1"/>
              <a:t>ValueDate</a:t>
            </a:r>
            <a:r>
              <a:rPr lang="en-GB" sz="1200" dirty="0"/>
              <a:t>] [datetime2](7) NULL,</a:t>
            </a:r>
          </a:p>
          <a:p>
            <a:r>
              <a:rPr lang="en-GB" sz="1200" dirty="0"/>
              <a:t>[</a:t>
            </a:r>
            <a:r>
              <a:rPr lang="en-GB" sz="1200" dirty="0" err="1"/>
              <a:t>UserId</a:t>
            </a:r>
            <a:r>
              <a:rPr lang="en-GB" sz="1200" dirty="0"/>
              <a:t>] [varchar](40) NULL,</a:t>
            </a:r>
          </a:p>
          <a:p>
            <a:r>
              <a:rPr lang="en-GB" sz="1200" dirty="0"/>
              <a:t>[</a:t>
            </a:r>
            <a:r>
              <a:rPr lang="en-GB" sz="1200" dirty="0" err="1"/>
              <a:t>SwsMessageId</a:t>
            </a:r>
            <a:r>
              <a:rPr lang="en-GB" sz="1200" dirty="0"/>
              <a:t>] [</a:t>
            </a:r>
            <a:r>
              <a:rPr lang="en-GB" sz="1200" dirty="0" err="1"/>
              <a:t>bigint</a:t>
            </a:r>
            <a:r>
              <a:rPr lang="en-GB" sz="1200" dirty="0"/>
              <a:t>] NULL,</a:t>
            </a:r>
          </a:p>
          <a:p>
            <a:r>
              <a:rPr lang="en-GB" sz="1200" dirty="0"/>
              <a:t>[</a:t>
            </a:r>
            <a:r>
              <a:rPr lang="en-GB" sz="1200" dirty="0" err="1"/>
              <a:t>RecallId</a:t>
            </a:r>
            <a:r>
              <a:rPr lang="en-GB" sz="1200" dirty="0"/>
              <a:t>] [</a:t>
            </a:r>
            <a:r>
              <a:rPr lang="en-GB" sz="1200" dirty="0" err="1"/>
              <a:t>uniqueidentifier</a:t>
            </a:r>
            <a:r>
              <a:rPr lang="en-GB" sz="1200" dirty="0"/>
              <a:t>] NULL,</a:t>
            </a:r>
          </a:p>
          <a:p>
            <a:r>
              <a:rPr lang="en-GB" sz="1200" dirty="0"/>
              <a:t>[</a:t>
            </a:r>
            <a:r>
              <a:rPr lang="en-GB" sz="1200" dirty="0" err="1"/>
              <a:t>AdditionalInformation</a:t>
            </a:r>
            <a:r>
              <a:rPr lang="en-GB" sz="1200" dirty="0"/>
              <a:t>] [varchar](105) NULL,</a:t>
            </a:r>
          </a:p>
          <a:p>
            <a:r>
              <a:rPr lang="en-GB" sz="1200" dirty="0"/>
              <a:t>[</a:t>
            </a:r>
            <a:r>
              <a:rPr lang="en-GB" sz="1200" dirty="0" err="1"/>
              <a:t>ReturnedAmount</a:t>
            </a:r>
            <a:r>
              <a:rPr lang="en-GB" sz="1200" dirty="0"/>
              <a:t>] [decimal](19, 5) NULL,</a:t>
            </a:r>
          </a:p>
          <a:p>
            <a:r>
              <a:rPr lang="en-GB" sz="1200" dirty="0"/>
              <a:t>[</a:t>
            </a:r>
            <a:r>
              <a:rPr lang="en-GB" sz="1200" dirty="0" err="1"/>
              <a:t>CreatedDateTime</a:t>
            </a:r>
            <a:r>
              <a:rPr lang="en-GB" sz="1200" dirty="0"/>
              <a:t>] [datetime2](7) NOT NULL,</a:t>
            </a:r>
          </a:p>
          <a:p>
            <a:endParaRPr lang="en-GB" sz="1200" dirty="0"/>
          </a:p>
          <a:p>
            <a:r>
              <a:rPr lang="en-GB" sz="1200" dirty="0"/>
              <a:t>CONSTRAINT [</a:t>
            </a:r>
            <a:r>
              <a:rPr lang="en-GB" sz="1200" dirty="0" err="1"/>
              <a:t>PK_tracingeventpaymentactivity</a:t>
            </a:r>
            <a:r>
              <a:rPr lang="en-GB" sz="1200" dirty="0"/>
              <a:t>] PRIMARY KEY CLUSTERED </a:t>
            </a:r>
          </a:p>
          <a:p>
            <a:r>
              <a:rPr lang="en-GB" sz="1200" dirty="0"/>
              <a:t>) ON [PRIMARY]</a:t>
            </a:r>
          </a:p>
        </p:txBody>
      </p:sp>
      <p:sp>
        <p:nvSpPr>
          <p:cNvPr id="4" name="TextBox 3">
            <a:extLst>
              <a:ext uri="{FF2B5EF4-FFF2-40B4-BE49-F238E27FC236}">
                <a16:creationId xmlns:a16="http://schemas.microsoft.com/office/drawing/2014/main" id="{ABEF3BF0-C791-3AC4-A74D-303CE322F8C3}"/>
              </a:ext>
            </a:extLst>
          </p:cNvPr>
          <p:cNvSpPr txBox="1"/>
          <p:nvPr/>
        </p:nvSpPr>
        <p:spPr>
          <a:xfrm>
            <a:off x="6360972" y="2057428"/>
            <a:ext cx="4943475" cy="4524315"/>
          </a:xfrm>
          <a:prstGeom prst="rect">
            <a:avLst/>
          </a:prstGeom>
          <a:solidFill>
            <a:schemeClr val="bg1"/>
          </a:solidFill>
          <a:ln>
            <a:solidFill>
              <a:schemeClr val="accent2"/>
            </a:solidFill>
          </a:ln>
        </p:spPr>
        <p:txBody>
          <a:bodyPr wrap="square" rtlCol="0">
            <a:spAutoFit/>
          </a:bodyPr>
          <a:lstStyle/>
          <a:p>
            <a:r>
              <a:rPr lang="en-GB" sz="1200" dirty="0"/>
              <a:t>CREATE NONCLUSTERED INDEX [</a:t>
            </a:r>
            <a:r>
              <a:rPr lang="en-GB" sz="1200" dirty="0" err="1"/>
              <a:t>IDX_Test</a:t>
            </a:r>
            <a:r>
              <a:rPr lang="en-GB" sz="1200" dirty="0"/>
              <a:t>] ON [</a:t>
            </a:r>
            <a:r>
              <a:rPr lang="en-GB" sz="1200" dirty="0" err="1"/>
              <a:t>dbo</a:t>
            </a:r>
            <a:r>
              <a:rPr lang="en-GB" sz="1200" dirty="0"/>
              <a:t>].[Transfers]</a:t>
            </a:r>
          </a:p>
          <a:p>
            <a:r>
              <a:rPr lang="en-GB" sz="1200" dirty="0"/>
              <a:t>(</a:t>
            </a:r>
          </a:p>
          <a:p>
            <a:r>
              <a:rPr lang="en-GB" sz="1200" dirty="0"/>
              <a:t>[</a:t>
            </a:r>
            <a:r>
              <a:rPr lang="en-GB" sz="1200" dirty="0" err="1"/>
              <a:t>PaymentId</a:t>
            </a:r>
            <a:r>
              <a:rPr lang="en-GB" sz="1200" dirty="0"/>
              <a:t>] ASC,</a:t>
            </a:r>
          </a:p>
          <a:p>
            <a:r>
              <a:rPr lang="en-GB" sz="1200" dirty="0"/>
              <a:t>[</a:t>
            </a:r>
            <a:r>
              <a:rPr lang="en-GB" sz="1200" dirty="0" err="1"/>
              <a:t>CepActivity</a:t>
            </a:r>
            <a:r>
              <a:rPr lang="en-GB" sz="1200" dirty="0"/>
              <a:t>] ASC,</a:t>
            </a:r>
          </a:p>
          <a:p>
            <a:r>
              <a:rPr lang="en-GB" sz="1200" dirty="0"/>
              <a:t>[</a:t>
            </a:r>
            <a:r>
              <a:rPr lang="en-GB" sz="1200" dirty="0" err="1"/>
              <a:t>ActivityTimestamp</a:t>
            </a:r>
            <a:r>
              <a:rPr lang="en-GB" sz="1200" dirty="0"/>
              <a:t>] ASC</a:t>
            </a:r>
          </a:p>
          <a:p>
            <a:r>
              <a:rPr lang="en-GB" sz="1200" dirty="0"/>
              <a:t>) INCLUDE(</a:t>
            </a:r>
          </a:p>
          <a:p>
            <a:r>
              <a:rPr lang="en-GB" sz="1200" dirty="0"/>
              <a:t>[Id],</a:t>
            </a:r>
          </a:p>
          <a:p>
            <a:r>
              <a:rPr lang="en-GB" sz="1200" dirty="0"/>
              <a:t>[</a:t>
            </a:r>
            <a:r>
              <a:rPr lang="en-GB" sz="1200" dirty="0" err="1"/>
              <a:t>PaymentActivityId</a:t>
            </a:r>
            <a:r>
              <a:rPr lang="en-GB" sz="1200" dirty="0"/>
              <a:t>],</a:t>
            </a:r>
          </a:p>
          <a:p>
            <a:r>
              <a:rPr lang="en-GB" sz="1200" dirty="0"/>
              <a:t>[</a:t>
            </a:r>
            <a:r>
              <a:rPr lang="en-GB" sz="1200" dirty="0" err="1"/>
              <a:t>ActivityId</a:t>
            </a:r>
            <a:r>
              <a:rPr lang="en-GB" sz="1200" dirty="0"/>
              <a:t>],</a:t>
            </a:r>
          </a:p>
          <a:p>
            <a:r>
              <a:rPr lang="en-GB" sz="1200" dirty="0"/>
              <a:t>[</a:t>
            </a:r>
            <a:r>
              <a:rPr lang="en-GB" sz="1200" dirty="0" err="1"/>
              <a:t>MessageOrCommandId</a:t>
            </a:r>
            <a:r>
              <a:rPr lang="en-GB" sz="1200" dirty="0"/>
              <a:t>],</a:t>
            </a:r>
          </a:p>
          <a:p>
            <a:r>
              <a:rPr lang="en-GB" sz="1200" dirty="0"/>
              <a:t>[</a:t>
            </a:r>
            <a:r>
              <a:rPr lang="en-GB" sz="1200" dirty="0" err="1"/>
              <a:t>MessageOrCommandType</a:t>
            </a:r>
            <a:r>
              <a:rPr lang="en-GB" sz="1200" dirty="0"/>
              <a:t>],</a:t>
            </a:r>
          </a:p>
          <a:p>
            <a:r>
              <a:rPr lang="en-GB" sz="1200" dirty="0"/>
              <a:t>[</a:t>
            </a:r>
            <a:r>
              <a:rPr lang="en-GB" sz="1200" dirty="0" err="1"/>
              <a:t>MessageIdentification</a:t>
            </a:r>
            <a:r>
              <a:rPr lang="en-GB" sz="1200" dirty="0"/>
              <a:t>],</a:t>
            </a:r>
          </a:p>
          <a:p>
            <a:r>
              <a:rPr lang="en-GB" sz="1200" dirty="0"/>
              <a:t>[Reason],</a:t>
            </a:r>
          </a:p>
          <a:p>
            <a:r>
              <a:rPr lang="en-GB" sz="1200" dirty="0"/>
              <a:t>[</a:t>
            </a:r>
            <a:r>
              <a:rPr lang="en-GB" sz="1200" dirty="0" err="1"/>
              <a:t>RetryCount</a:t>
            </a:r>
            <a:r>
              <a:rPr lang="en-GB" sz="1200" dirty="0"/>
              <a:t>],</a:t>
            </a:r>
          </a:p>
          <a:p>
            <a:r>
              <a:rPr lang="en-GB" sz="1200" dirty="0"/>
              <a:t>[</a:t>
            </a:r>
            <a:r>
              <a:rPr lang="en-GB" sz="1200" dirty="0" err="1"/>
              <a:t>ValueDate</a:t>
            </a:r>
            <a:r>
              <a:rPr lang="en-GB" sz="1200" dirty="0"/>
              <a:t>],</a:t>
            </a:r>
          </a:p>
          <a:p>
            <a:r>
              <a:rPr lang="en-GB" sz="1200" dirty="0"/>
              <a:t>[</a:t>
            </a:r>
            <a:r>
              <a:rPr lang="en-GB" sz="1200" dirty="0" err="1"/>
              <a:t>UserId</a:t>
            </a:r>
            <a:r>
              <a:rPr lang="en-GB" sz="1200" dirty="0"/>
              <a:t>],</a:t>
            </a:r>
          </a:p>
          <a:p>
            <a:r>
              <a:rPr lang="en-GB" sz="1200" dirty="0"/>
              <a:t>[</a:t>
            </a:r>
            <a:r>
              <a:rPr lang="en-GB" sz="1200" dirty="0" err="1"/>
              <a:t>SwsMessageId</a:t>
            </a:r>
            <a:r>
              <a:rPr lang="en-GB" sz="1200" dirty="0"/>
              <a:t>],</a:t>
            </a:r>
          </a:p>
          <a:p>
            <a:r>
              <a:rPr lang="en-GB" sz="1200" dirty="0"/>
              <a:t>[</a:t>
            </a:r>
            <a:r>
              <a:rPr lang="en-GB" sz="1200" dirty="0" err="1"/>
              <a:t>RecallId</a:t>
            </a:r>
            <a:r>
              <a:rPr lang="en-GB" sz="1200" dirty="0"/>
              <a:t>],</a:t>
            </a:r>
          </a:p>
          <a:p>
            <a:r>
              <a:rPr lang="en-GB" sz="1200" dirty="0"/>
              <a:t>[</a:t>
            </a:r>
            <a:r>
              <a:rPr lang="en-GB" sz="1200" dirty="0" err="1"/>
              <a:t>AdditionalInformation</a:t>
            </a:r>
            <a:r>
              <a:rPr lang="en-GB" sz="1200" dirty="0"/>
              <a:t>],</a:t>
            </a:r>
          </a:p>
          <a:p>
            <a:r>
              <a:rPr lang="en-GB" sz="1200" dirty="0"/>
              <a:t>[</a:t>
            </a:r>
            <a:r>
              <a:rPr lang="en-GB" sz="1200" dirty="0" err="1"/>
              <a:t>ReturnedAmount</a:t>
            </a:r>
            <a:r>
              <a:rPr lang="en-GB" sz="1200" dirty="0"/>
              <a:t>],</a:t>
            </a:r>
          </a:p>
          <a:p>
            <a:r>
              <a:rPr lang="en-GB" sz="1200" dirty="0"/>
              <a:t>[</a:t>
            </a:r>
            <a:r>
              <a:rPr lang="en-GB" sz="1200" dirty="0" err="1"/>
              <a:t>CreatedDateTime</a:t>
            </a:r>
            <a:r>
              <a:rPr lang="en-GB" sz="1200" dirty="0"/>
              <a:t>]) </a:t>
            </a:r>
          </a:p>
          <a:p>
            <a:endParaRPr lang="en-GB" sz="1200" dirty="0"/>
          </a:p>
          <a:p>
            <a:r>
              <a:rPr lang="en-GB" sz="1200" dirty="0"/>
              <a:t> ON [PRIMARY]</a:t>
            </a:r>
          </a:p>
          <a:p>
            <a:r>
              <a:rPr lang="en-GB" sz="1200" dirty="0"/>
              <a:t>GO</a:t>
            </a:r>
          </a:p>
        </p:txBody>
      </p:sp>
    </p:spTree>
    <p:extLst>
      <p:ext uri="{BB962C8B-B14F-4D97-AF65-F5344CB8AC3E}">
        <p14:creationId xmlns:p14="http://schemas.microsoft.com/office/powerpoint/2010/main" val="2033069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091822" y="1198433"/>
            <a:ext cx="8496315" cy="492443"/>
          </a:xfrm>
          <a:prstGeom prst="rect">
            <a:avLst/>
          </a:prstGeom>
          <a:noFill/>
        </p:spPr>
        <p:txBody>
          <a:bodyPr wrap="square" rtlCol="0">
            <a:spAutoFit/>
          </a:bodyPr>
          <a:lstStyle/>
          <a:p>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1</a:t>
            </a:r>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1</a:t>
            </a:r>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da-DK" sz="2600" dirty="0" err="1">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What</a:t>
            </a:r>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da-DK" sz="2600" dirty="0" err="1">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about</a:t>
            </a:r>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da-DK" sz="2600" dirty="0" err="1">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You</a:t>
            </a:r>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 ?</a:t>
            </a:r>
            <a:endPar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 name="pole tekstowe 2"/>
          <p:cNvSpPr txBox="1"/>
          <p:nvPr/>
        </p:nvSpPr>
        <p:spPr>
          <a:xfrm>
            <a:off x="1091822" y="1690876"/>
            <a:ext cx="10250094" cy="459741"/>
          </a:xfrm>
          <a:prstGeom prst="rect">
            <a:avLst/>
          </a:prstGeom>
          <a:noFill/>
        </p:spPr>
        <p:txBody>
          <a:bodyPr wrap="square" rtlCol="0">
            <a:spAutoFit/>
          </a:bodyPr>
          <a:lstStyle/>
          <a:p>
            <a:pPr>
              <a:lnSpc>
                <a:spcPct val="85000"/>
              </a:lnSpc>
            </a:pPr>
            <a:r>
              <a:rPr lang="en-GB" sz="28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What’s your worst disaster?</a:t>
            </a:r>
          </a:p>
        </p:txBody>
      </p:sp>
      <p:sp>
        <p:nvSpPr>
          <p:cNvPr id="4" name="TextBox 3">
            <a:extLst>
              <a:ext uri="{FF2B5EF4-FFF2-40B4-BE49-F238E27FC236}">
                <a16:creationId xmlns:a16="http://schemas.microsoft.com/office/drawing/2014/main" id="{3CAFF95B-6C01-E1DA-77EB-1FB6ECA1CC66}"/>
              </a:ext>
            </a:extLst>
          </p:cNvPr>
          <p:cNvSpPr txBox="1"/>
          <p:nvPr/>
        </p:nvSpPr>
        <p:spPr>
          <a:xfrm>
            <a:off x="1317072" y="2905780"/>
            <a:ext cx="2245808" cy="523220"/>
          </a:xfrm>
          <a:prstGeom prst="rect">
            <a:avLst/>
          </a:prstGeom>
          <a:noFill/>
        </p:spPr>
        <p:txBody>
          <a:bodyPr wrap="none" rtlCol="0">
            <a:spAutoFit/>
          </a:bodyPr>
          <a:lstStyle/>
          <a:p>
            <a:r>
              <a:rPr lang="en-GB"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Don’t be shy</a:t>
            </a:r>
          </a:p>
        </p:txBody>
      </p:sp>
      <p:sp>
        <p:nvSpPr>
          <p:cNvPr id="5" name="TextBox 4">
            <a:extLst>
              <a:ext uri="{FF2B5EF4-FFF2-40B4-BE49-F238E27FC236}">
                <a16:creationId xmlns:a16="http://schemas.microsoft.com/office/drawing/2014/main" id="{21F82205-C76E-AB62-F0AA-7CC7DEF8D622}"/>
              </a:ext>
            </a:extLst>
          </p:cNvPr>
          <p:cNvSpPr txBox="1"/>
          <p:nvPr/>
        </p:nvSpPr>
        <p:spPr>
          <a:xfrm>
            <a:off x="1364577" y="3660943"/>
            <a:ext cx="3828805" cy="523220"/>
          </a:xfrm>
          <a:prstGeom prst="rect">
            <a:avLst/>
          </a:prstGeom>
          <a:noFill/>
        </p:spPr>
        <p:txBody>
          <a:bodyPr wrap="none" rtlCol="0">
            <a:spAutoFit/>
          </a:bodyPr>
          <a:lstStyle/>
          <a:p>
            <a:r>
              <a:rPr lang="en-GB"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We won’t tell anyone !</a:t>
            </a:r>
          </a:p>
        </p:txBody>
      </p:sp>
    </p:spTree>
    <p:extLst>
      <p:ext uri="{BB962C8B-B14F-4D97-AF65-F5344CB8AC3E}">
        <p14:creationId xmlns:p14="http://schemas.microsoft.com/office/powerpoint/2010/main" val="334410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BC81DF-A8CF-3753-5571-B3D8D2C56F82}"/>
              </a:ext>
            </a:extLst>
          </p:cNvPr>
          <p:cNvSpPr txBox="1">
            <a:spLocks/>
          </p:cNvSpPr>
          <p:nvPr/>
        </p:nvSpPr>
        <p:spPr>
          <a:xfrm>
            <a:off x="1149265" y="3502255"/>
            <a:ext cx="10120465" cy="33862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chemeClr val="bg1"/>
                </a:solidFill>
              </a:rPr>
              <a:t>@gethyn_ellis</a:t>
            </a:r>
          </a:p>
          <a:p>
            <a:r>
              <a:rPr lang="en-GB" sz="2000" dirty="0">
                <a:solidFill>
                  <a:schemeClr val="bg1"/>
                </a:solidFill>
              </a:rPr>
              <a:t>www.gethynellis.com</a:t>
            </a:r>
          </a:p>
          <a:p>
            <a:r>
              <a:rPr lang="en-GB" sz="2000" dirty="0">
                <a:solidFill>
                  <a:schemeClr val="bg1"/>
                </a:solidFill>
              </a:rPr>
              <a:t>https://www.linkedin.com/in/gethynellis/</a:t>
            </a:r>
          </a:p>
          <a:p>
            <a:endParaRPr lang="en-US" sz="2000" dirty="0">
              <a:solidFill>
                <a:schemeClr val="bg1"/>
              </a:solidFill>
            </a:endParaRPr>
          </a:p>
          <a:p>
            <a:r>
              <a:rPr lang="en-US" sz="2000" dirty="0">
                <a:solidFill>
                  <a:schemeClr val="bg1"/>
                </a:solidFill>
              </a:rPr>
              <a:t>@postledm</a:t>
            </a:r>
          </a:p>
          <a:p>
            <a:r>
              <a:rPr lang="en-GB" sz="2000" dirty="0">
                <a:solidFill>
                  <a:schemeClr val="bg1"/>
                </a:solidFill>
              </a:rPr>
              <a:t>www.linkedin.com/in/davidpostlethwaite</a:t>
            </a:r>
          </a:p>
          <a:p>
            <a:r>
              <a:rPr lang="en-GB" sz="2000" dirty="0">
                <a:solidFill>
                  <a:schemeClr val="bg1"/>
                </a:solidFill>
              </a:rPr>
              <a:t>www.youtube.com/c/DavidPostlethwaiteSQL</a:t>
            </a:r>
          </a:p>
        </p:txBody>
      </p:sp>
      <p:pic>
        <p:nvPicPr>
          <p:cNvPr id="5" name="Picture 2" descr="Boss Doesn't Understand A Word Of It  - Dilbert by Scott Adams">
            <a:extLst>
              <a:ext uri="{FF2B5EF4-FFF2-40B4-BE49-F238E27FC236}">
                <a16:creationId xmlns:a16="http://schemas.microsoft.com/office/drawing/2014/main" id="{798D073C-688E-88A4-20D7-6B0B1E09FE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265" y="1327551"/>
            <a:ext cx="6754659" cy="2101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8346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091822" y="1198433"/>
            <a:ext cx="8496315" cy="492443"/>
          </a:xfrm>
          <a:prstGeom prst="rect">
            <a:avLst/>
          </a:prstGeom>
          <a:noFill/>
        </p:spPr>
        <p:txBody>
          <a:bodyPr wrap="square" rtlCol="0">
            <a:spAutoFit/>
          </a:bodyPr>
          <a:lstStyle/>
          <a:p>
            <a:r>
              <a:rPr lang="pl-PL" sz="260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Lost indexes in Azure</a:t>
            </a:r>
            <a:endPar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4" name="TextBox 3">
            <a:extLst>
              <a:ext uri="{FF2B5EF4-FFF2-40B4-BE49-F238E27FC236}">
                <a16:creationId xmlns:a16="http://schemas.microsoft.com/office/drawing/2014/main" id="{3CAFF95B-6C01-E1DA-77EB-1FB6ECA1CC66}"/>
              </a:ext>
            </a:extLst>
          </p:cNvPr>
          <p:cNvSpPr txBox="1"/>
          <p:nvPr/>
        </p:nvSpPr>
        <p:spPr>
          <a:xfrm>
            <a:off x="1155402" y="5360882"/>
            <a:ext cx="10344660" cy="400110"/>
          </a:xfrm>
          <a:prstGeom prst="rect">
            <a:avLst/>
          </a:prstGeom>
          <a:noFill/>
        </p:spPr>
        <p:txBody>
          <a:bodyPr wrap="square" rtlCol="0">
            <a:spAutoFit/>
          </a:bodyPr>
          <a:lstStyle/>
          <a:p>
            <a:r>
              <a:rPr lang="en-GB"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https://www.brentozar.com/archive/2023/09/oops-i-lost-my-indexes-in-azure-sql-db/</a:t>
            </a:r>
          </a:p>
        </p:txBody>
      </p:sp>
      <p:sp>
        <p:nvSpPr>
          <p:cNvPr id="6" name="TextBox 5">
            <a:extLst>
              <a:ext uri="{FF2B5EF4-FFF2-40B4-BE49-F238E27FC236}">
                <a16:creationId xmlns:a16="http://schemas.microsoft.com/office/drawing/2014/main" id="{FC38D6C4-CA08-0A21-B9CC-65132F94077D}"/>
              </a:ext>
            </a:extLst>
          </p:cNvPr>
          <p:cNvSpPr txBox="1"/>
          <p:nvPr/>
        </p:nvSpPr>
        <p:spPr>
          <a:xfrm>
            <a:off x="1155402" y="2459504"/>
            <a:ext cx="9881196" cy="1938992"/>
          </a:xfrm>
          <a:prstGeom prst="rect">
            <a:avLst/>
          </a:prstGeom>
          <a:noFill/>
        </p:spPr>
        <p:txBody>
          <a:bodyPr wrap="square">
            <a:spAutoFit/>
          </a:bodyPr>
          <a:lstStyle/>
          <a:p>
            <a:r>
              <a:rPr lang="en-GB" sz="2000" b="0" i="0" dirty="0">
                <a:solidFill>
                  <a:schemeClr val="bg1"/>
                </a:solidFill>
                <a:effectLst/>
                <a:latin typeface="Open Sans" panose="020B0606030504020204" pitchFamily="34" charset="0"/>
              </a:rPr>
              <a:t>We are using Azure SQL DB with </a:t>
            </a:r>
            <a:r>
              <a:rPr lang="en-GB" sz="2000" b="0" i="0" u="none" strike="noStrike" dirty="0">
                <a:solidFill>
                  <a:schemeClr val="bg1"/>
                </a:solidFill>
                <a:effectLst/>
                <a:latin typeface="Open Sans" panose="020B0606030504020204" pitchFamily="34" charset="0"/>
                <a:hlinkClick r:id="rId4">
                  <a:extLst>
                    <a:ext uri="{A12FA001-AC4F-418D-AE19-62706E023703}">
                      <ahyp:hlinkClr xmlns:ahyp="http://schemas.microsoft.com/office/drawing/2018/hyperlinkcolor" val="tx"/>
                    </a:ext>
                  </a:extLst>
                </a:hlinkClick>
              </a:rPr>
              <a:t>automatic index tuning</a:t>
            </a:r>
            <a:r>
              <a:rPr lang="en-GB" sz="2000" b="0" i="0" dirty="0">
                <a:solidFill>
                  <a:schemeClr val="bg1"/>
                </a:solidFill>
                <a:effectLst/>
                <a:latin typeface="Open Sans" panose="020B0606030504020204" pitchFamily="34" charset="0"/>
              </a:rPr>
              <a:t> </a:t>
            </a:r>
          </a:p>
          <a:p>
            <a:endParaRPr lang="en-GB" sz="2000" dirty="0">
              <a:solidFill>
                <a:schemeClr val="bg1"/>
              </a:solidFill>
              <a:latin typeface="Open Sans" panose="020B0606030504020204" pitchFamily="34" charset="0"/>
            </a:endParaRPr>
          </a:p>
          <a:p>
            <a:r>
              <a:rPr lang="en-GB" sz="2000" dirty="0">
                <a:solidFill>
                  <a:schemeClr val="bg1"/>
                </a:solidFill>
                <a:latin typeface="Open Sans" panose="020B0606030504020204" pitchFamily="34" charset="0"/>
              </a:rPr>
              <a:t>W</a:t>
            </a:r>
            <a:r>
              <a:rPr lang="en-GB" sz="2000" b="0" i="0" dirty="0">
                <a:solidFill>
                  <a:schemeClr val="bg1"/>
                </a:solidFill>
                <a:effectLst/>
                <a:latin typeface="Open Sans" panose="020B0606030504020204" pitchFamily="34" charset="0"/>
              </a:rPr>
              <a:t>e just deployed a new version of our code. </a:t>
            </a:r>
          </a:p>
          <a:p>
            <a:r>
              <a:rPr lang="en-GB" sz="2000" b="0" i="0" dirty="0">
                <a:solidFill>
                  <a:schemeClr val="bg1"/>
                </a:solidFill>
                <a:effectLst/>
                <a:latin typeface="Open Sans" panose="020B0606030504020204" pitchFamily="34" charset="0"/>
              </a:rPr>
              <a:t>Our deployment tool made the database schema match our source control </a:t>
            </a:r>
          </a:p>
          <a:p>
            <a:endParaRPr lang="en-GB" sz="2000" dirty="0">
              <a:solidFill>
                <a:schemeClr val="bg1"/>
              </a:solidFill>
              <a:latin typeface="Open Sans" panose="020B0606030504020204" pitchFamily="34" charset="0"/>
            </a:endParaRPr>
          </a:p>
          <a:p>
            <a:r>
              <a:rPr lang="en-GB" sz="2000" b="0" i="0" dirty="0">
                <a:solidFill>
                  <a:schemeClr val="bg1"/>
                </a:solidFill>
                <a:effectLst/>
                <a:latin typeface="Open Sans" panose="020B0606030504020204" pitchFamily="34" charset="0"/>
              </a:rPr>
              <a:t>which… dropped the indexes Azure had created. </a:t>
            </a:r>
            <a:endParaRPr lang="en-GB" sz="2000" dirty="0">
              <a:solidFill>
                <a:schemeClr val="bg1"/>
              </a:solidFill>
            </a:endParaRPr>
          </a:p>
        </p:txBody>
      </p:sp>
      <p:sp>
        <p:nvSpPr>
          <p:cNvPr id="7" name="pole tekstowe 2">
            <a:extLst>
              <a:ext uri="{FF2B5EF4-FFF2-40B4-BE49-F238E27FC236}">
                <a16:creationId xmlns:a16="http://schemas.microsoft.com/office/drawing/2014/main" id="{B1F52E0D-8AD3-4D8F-4AFA-DEC5DFF7D553}"/>
              </a:ext>
            </a:extLst>
          </p:cNvPr>
          <p:cNvSpPr txBox="1"/>
          <p:nvPr/>
        </p:nvSpPr>
        <p:spPr>
          <a:xfrm>
            <a:off x="1091822" y="1690876"/>
            <a:ext cx="3542808" cy="459741"/>
          </a:xfrm>
          <a:prstGeom prst="rect">
            <a:avLst/>
          </a:prstGeom>
          <a:noFill/>
        </p:spPr>
        <p:txBody>
          <a:bodyPr wrap="square" rtlCol="0">
            <a:spAutoFit/>
          </a:bodyPr>
          <a:lstStyle/>
          <a:p>
            <a:pPr>
              <a:lnSpc>
                <a:spcPct val="85000"/>
              </a:lnSpc>
            </a:pPr>
            <a:r>
              <a:rPr lang="en-GB" sz="28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From Brent </a:t>
            </a:r>
            <a:r>
              <a:rPr lang="en-GB" sz="2800" kern="6600" spc="-100" dirty="0" err="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Ozar</a:t>
            </a:r>
            <a:endParaRPr lang="en-GB" sz="28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305905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Materiały do pobrania / Politechnika Lubelska">
            <a:extLst>
              <a:ext uri="{FF2B5EF4-FFF2-40B4-BE49-F238E27FC236}">
                <a16:creationId xmlns:a16="http://schemas.microsoft.com/office/drawing/2014/main" id="{633E14ED-D6A1-13AE-9855-737B548C90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3945" y="2785145"/>
            <a:ext cx="3853810" cy="8447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 Saturday Rheinland 2023: Call for Speakers @ Sessionize.com">
            <a:extLst>
              <a:ext uri="{FF2B5EF4-FFF2-40B4-BE49-F238E27FC236}">
                <a16:creationId xmlns:a16="http://schemas.microsoft.com/office/drawing/2014/main" id="{DD91CFC3-08F4-08BF-B12C-6923DF0F04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1988" y="1737617"/>
            <a:ext cx="3217284" cy="32172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EV Challenge Platform">
            <a:extLst>
              <a:ext uri="{FF2B5EF4-FFF2-40B4-BE49-F238E27FC236}">
                <a16:creationId xmlns:a16="http://schemas.microsoft.com/office/drawing/2014/main" id="{9540353F-4BA1-C088-02B6-8CFCA8973B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0746" y="5747686"/>
            <a:ext cx="1706398" cy="546777"/>
          </a:xfrm>
          <a:prstGeom prst="rect">
            <a:avLst/>
          </a:prstGeom>
          <a:noFill/>
          <a:extLst>
            <a:ext uri="{909E8E84-426E-40DD-AFC4-6F175D3DCCD1}">
              <a14:hiddenFill xmlns:a14="http://schemas.microsoft.com/office/drawing/2010/main">
                <a:solidFill>
                  <a:srgbClr val="FFFFFF"/>
                </a:solidFill>
              </a14:hiddenFill>
            </a:ext>
          </a:extLst>
        </p:spPr>
      </p:pic>
      <p:sp>
        <p:nvSpPr>
          <p:cNvPr id="4" name="pole tekstowe 3">
            <a:extLst>
              <a:ext uri="{FF2B5EF4-FFF2-40B4-BE49-F238E27FC236}">
                <a16:creationId xmlns:a16="http://schemas.microsoft.com/office/drawing/2014/main" id="{9BB9D30C-6DB0-4E51-1469-AE3766385626}"/>
              </a:ext>
            </a:extLst>
          </p:cNvPr>
          <p:cNvSpPr txBox="1"/>
          <p:nvPr/>
        </p:nvSpPr>
        <p:spPr>
          <a:xfrm>
            <a:off x="0" y="4954901"/>
            <a:ext cx="12192000" cy="461665"/>
          </a:xfrm>
          <a:prstGeom prst="rect">
            <a:avLst/>
          </a:prstGeom>
          <a:noFill/>
        </p:spPr>
        <p:txBody>
          <a:bodyPr wrap="square" rtlCol="0">
            <a:spAutoFit/>
          </a:bodyPr>
          <a:lstStyle/>
          <a:p>
            <a:pPr algn="ctr"/>
            <a:r>
              <a:rPr lang="pl-PL" sz="20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MEDIA</a:t>
            </a:r>
            <a:r>
              <a:rPr lang="pl-PL" sz="24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pl-PL" sz="20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PARTNERS</a:t>
            </a:r>
            <a:endParaRPr lang="pl-PL" sz="24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8" name="Łącznik prosty 7">
            <a:extLst>
              <a:ext uri="{FF2B5EF4-FFF2-40B4-BE49-F238E27FC236}">
                <a16:creationId xmlns:a16="http://schemas.microsoft.com/office/drawing/2014/main" id="{FCDC4FFD-39AB-DB7E-9E68-F29E3BDC031F}"/>
              </a:ext>
            </a:extLst>
          </p:cNvPr>
          <p:cNvCxnSpPr>
            <a:cxnSpLocks/>
          </p:cNvCxnSpPr>
          <p:nvPr/>
        </p:nvCxnSpPr>
        <p:spPr>
          <a:xfrm>
            <a:off x="647330" y="5201122"/>
            <a:ext cx="3807224"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Łącznik prosty 8">
            <a:extLst>
              <a:ext uri="{FF2B5EF4-FFF2-40B4-BE49-F238E27FC236}">
                <a16:creationId xmlns:a16="http://schemas.microsoft.com/office/drawing/2014/main" id="{49011F8E-FEB6-9AD4-D1FD-C63B628C7178}"/>
              </a:ext>
            </a:extLst>
          </p:cNvPr>
          <p:cNvCxnSpPr>
            <a:cxnSpLocks/>
          </p:cNvCxnSpPr>
          <p:nvPr/>
        </p:nvCxnSpPr>
        <p:spPr>
          <a:xfrm>
            <a:off x="7737448" y="5201122"/>
            <a:ext cx="3547913"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pole tekstowe 12">
            <a:extLst>
              <a:ext uri="{FF2B5EF4-FFF2-40B4-BE49-F238E27FC236}">
                <a16:creationId xmlns:a16="http://schemas.microsoft.com/office/drawing/2014/main" id="{6D81D075-5380-87AF-9BAD-27A473F4A93E}"/>
              </a:ext>
            </a:extLst>
          </p:cNvPr>
          <p:cNvSpPr txBox="1"/>
          <p:nvPr/>
        </p:nvSpPr>
        <p:spPr>
          <a:xfrm>
            <a:off x="-145472" y="1616132"/>
            <a:ext cx="12192000" cy="492443"/>
          </a:xfrm>
          <a:prstGeom prst="rect">
            <a:avLst/>
          </a:prstGeom>
          <a:noFill/>
        </p:spPr>
        <p:txBody>
          <a:bodyPr wrap="square" rtlCol="0">
            <a:spAutoFit/>
          </a:bodyPr>
          <a:lstStyle/>
          <a:p>
            <a:pPr algn="ctr"/>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PARTNERS</a:t>
            </a:r>
          </a:p>
        </p:txBody>
      </p:sp>
      <p:cxnSp>
        <p:nvCxnSpPr>
          <p:cNvPr id="16" name="Łącznik prosty 15">
            <a:extLst>
              <a:ext uri="{FF2B5EF4-FFF2-40B4-BE49-F238E27FC236}">
                <a16:creationId xmlns:a16="http://schemas.microsoft.com/office/drawing/2014/main" id="{DC84EC47-1026-5ABC-C35D-563B5E8A843E}"/>
              </a:ext>
            </a:extLst>
          </p:cNvPr>
          <p:cNvCxnSpPr>
            <a:cxnSpLocks/>
          </p:cNvCxnSpPr>
          <p:nvPr/>
        </p:nvCxnSpPr>
        <p:spPr>
          <a:xfrm flipV="1">
            <a:off x="647330" y="1836740"/>
            <a:ext cx="4236397" cy="25614"/>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Łącznik prosty 16">
            <a:extLst>
              <a:ext uri="{FF2B5EF4-FFF2-40B4-BE49-F238E27FC236}">
                <a16:creationId xmlns:a16="http://schemas.microsoft.com/office/drawing/2014/main" id="{DD131A9D-D37B-BF6D-53B7-8CCDED39FF7F}"/>
              </a:ext>
            </a:extLst>
          </p:cNvPr>
          <p:cNvCxnSpPr>
            <a:cxnSpLocks/>
          </p:cNvCxnSpPr>
          <p:nvPr/>
        </p:nvCxnSpPr>
        <p:spPr>
          <a:xfrm>
            <a:off x="6941127" y="1862354"/>
            <a:ext cx="4344234"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0" name="Picture 4" descr="Kursy SQL Server i szkolenia z baz danych online - KursySQL">
            <a:extLst>
              <a:ext uri="{FF2B5EF4-FFF2-40B4-BE49-F238E27FC236}">
                <a16:creationId xmlns:a16="http://schemas.microsoft.com/office/drawing/2014/main" id="{26E86699-E4A8-257E-32B8-35164E81B2A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3019" y="5836110"/>
            <a:ext cx="1375059" cy="4583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E7055878-B048-D3B1-2E83-B5FCDB6FA49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65210" y="2339391"/>
            <a:ext cx="1370635" cy="2284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139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Obraz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5403" y="2905585"/>
            <a:ext cx="7506270" cy="1093592"/>
          </a:xfrm>
          <a:prstGeom prst="rect">
            <a:avLst/>
          </a:prstGeom>
        </p:spPr>
      </p:pic>
    </p:spTree>
    <p:extLst>
      <p:ext uri="{BB962C8B-B14F-4D97-AF65-F5344CB8AC3E}">
        <p14:creationId xmlns:p14="http://schemas.microsoft.com/office/powerpoint/2010/main" val="3237813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pole tekstowe 5"/>
          <p:cNvSpPr txBox="1"/>
          <p:nvPr/>
        </p:nvSpPr>
        <p:spPr>
          <a:xfrm>
            <a:off x="201063" y="6427572"/>
            <a:ext cx="4649821" cy="400110"/>
          </a:xfrm>
          <a:prstGeom prst="rect">
            <a:avLst/>
          </a:prstGeom>
          <a:noFill/>
        </p:spPr>
        <p:txBody>
          <a:bodyPr wrap="square" rtlCol="0">
            <a:spAutoFit/>
          </a:bodyPr>
          <a:lstStyle/>
          <a:p>
            <a:r>
              <a:rPr lang="en-GB"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bankingcircle.com/careers</a:t>
            </a:r>
            <a:endParaRPr lang="pl-PL"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pole tekstowe 6"/>
          <p:cNvSpPr txBox="1"/>
          <p:nvPr/>
        </p:nvSpPr>
        <p:spPr>
          <a:xfrm>
            <a:off x="5172502" y="2605856"/>
            <a:ext cx="5745708" cy="492443"/>
          </a:xfrm>
          <a:prstGeom prst="rect">
            <a:avLst/>
          </a:prstGeom>
          <a:noFill/>
        </p:spPr>
        <p:txBody>
          <a:bodyPr wrap="square" rtlCol="0">
            <a:spAutoFit/>
          </a:bodyPr>
          <a:lstStyle/>
          <a:p>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David Postlethwaite</a:t>
            </a:r>
            <a:endPar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8" name="pole tekstowe 7"/>
          <p:cNvSpPr txBox="1"/>
          <p:nvPr/>
        </p:nvSpPr>
        <p:spPr>
          <a:xfrm>
            <a:off x="5172501" y="3166624"/>
            <a:ext cx="6671969" cy="1575239"/>
          </a:xfrm>
          <a:prstGeom prst="rect">
            <a:avLst/>
          </a:prstGeom>
          <a:noFill/>
        </p:spPr>
        <p:txBody>
          <a:bodyPr wrap="square" rtlCol="0">
            <a:spAutoFit/>
          </a:bodyPr>
          <a:lstStyle/>
          <a:p>
            <a:pPr>
              <a:lnSpc>
                <a:spcPct val="80000"/>
              </a:lnSpc>
            </a:pPr>
            <a:r>
              <a:rPr lang="en-GB" sz="2400" kern="700" spc="-70" dirty="0">
                <a:solidFill>
                  <a:schemeClr val="bg1"/>
                </a:solidFill>
                <a:latin typeface="Open Sans" panose="020B0606030504020204" pitchFamily="34" charset="0"/>
                <a:ea typeface="Open Sans" panose="020B0606030504020204" pitchFamily="34" charset="0"/>
                <a:cs typeface="Open Sans" panose="020B0606030504020204" pitchFamily="34" charset="0"/>
              </a:rPr>
              <a:t>SQL and Oracle DBA, Azure Powe BI Admin. </a:t>
            </a:r>
          </a:p>
          <a:p>
            <a:pPr>
              <a:lnSpc>
                <a:spcPct val="80000"/>
              </a:lnSpc>
            </a:pPr>
            <a:r>
              <a:rPr lang="en-GB" sz="2400" kern="700" spc="-70" dirty="0">
                <a:solidFill>
                  <a:schemeClr val="bg1"/>
                </a:solidFill>
                <a:latin typeface="Open Sans" panose="020B0606030504020204" pitchFamily="34" charset="0"/>
                <a:ea typeface="Open Sans" panose="020B0606030504020204" pitchFamily="34" charset="0"/>
                <a:cs typeface="Open Sans" panose="020B0606030504020204" pitchFamily="34" charset="0"/>
              </a:rPr>
              <a:t>MCSE 2014 Data Platform</a:t>
            </a:r>
          </a:p>
          <a:p>
            <a:pPr>
              <a:lnSpc>
                <a:spcPct val="80000"/>
              </a:lnSpc>
            </a:pPr>
            <a:r>
              <a:rPr lang="en-GB" sz="2400" kern="700" spc="-70" dirty="0">
                <a:solidFill>
                  <a:schemeClr val="bg1"/>
                </a:solidFill>
                <a:latin typeface="Open Sans" panose="020B0606030504020204" pitchFamily="34" charset="0"/>
                <a:ea typeface="Open Sans" panose="020B0606030504020204" pitchFamily="34" charset="0"/>
                <a:cs typeface="Open Sans" panose="020B0606030504020204" pitchFamily="34" charset="0"/>
              </a:rPr>
              <a:t>Oracle OCA</a:t>
            </a:r>
          </a:p>
          <a:p>
            <a:pPr>
              <a:lnSpc>
                <a:spcPct val="80000"/>
              </a:lnSpc>
            </a:pPr>
            <a:r>
              <a:rPr lang="en-GB" sz="2400" kern="700" spc="-70" dirty="0">
                <a:solidFill>
                  <a:schemeClr val="bg1"/>
                </a:solidFill>
                <a:latin typeface="Open Sans" panose="020B0606030504020204" pitchFamily="34" charset="0"/>
                <a:ea typeface="Open Sans" panose="020B0606030504020204" pitchFamily="34" charset="0"/>
                <a:cs typeface="Open Sans" panose="020B0606030504020204" pitchFamily="34" charset="0"/>
              </a:rPr>
              <a:t>25+ years IT Experience</a:t>
            </a:r>
          </a:p>
          <a:p>
            <a:pPr>
              <a:lnSpc>
                <a:spcPct val="80000"/>
              </a:lnSpc>
            </a:pPr>
            <a:r>
              <a:rPr lang="en-GB" sz="2400" kern="700" spc="-70" dirty="0">
                <a:solidFill>
                  <a:schemeClr val="bg1"/>
                </a:solidFill>
                <a:latin typeface="Open Sans" panose="020B0606030504020204" pitchFamily="34" charset="0"/>
                <a:ea typeface="Open Sans" panose="020B0606030504020204" pitchFamily="34" charset="0"/>
                <a:cs typeface="Open Sans" panose="020B0606030504020204" pitchFamily="34" charset="0"/>
              </a:rPr>
              <a:t>15+ years as DBA</a:t>
            </a:r>
          </a:p>
        </p:txBody>
      </p:sp>
      <p:sp>
        <p:nvSpPr>
          <p:cNvPr id="9" name="pole tekstowe 8"/>
          <p:cNvSpPr txBox="1"/>
          <p:nvPr/>
        </p:nvSpPr>
        <p:spPr>
          <a:xfrm>
            <a:off x="5172502" y="4979868"/>
            <a:ext cx="5745708" cy="1647759"/>
          </a:xfrm>
          <a:prstGeom prst="rect">
            <a:avLst/>
          </a:prstGeom>
          <a:noFill/>
        </p:spPr>
        <p:txBody>
          <a:bodyPr wrap="square" rtlCol="0">
            <a:spAutoFit/>
          </a:bodyPr>
          <a:lstStyle/>
          <a:p>
            <a:pPr>
              <a:lnSpc>
                <a:spcPct val="80000"/>
              </a:lnSpc>
            </a:pPr>
            <a:r>
              <a:rPr lang="pl-PL"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rPr>
              <a:t>E-MAIL</a:t>
            </a:r>
          </a:p>
          <a:p>
            <a:pPr>
              <a:lnSpc>
                <a:spcPct val="80000"/>
              </a:lnSpc>
            </a:pPr>
            <a:r>
              <a:rPr lang="da-DK"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david@clunyweb.co.uk</a:t>
            </a:r>
            <a:endParaRPr lang="pl-PL"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nSpc>
                <a:spcPct val="80000"/>
              </a:lnSpc>
            </a:pPr>
            <a:endParaRPr lang="pl-PL"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nSpc>
                <a:spcPct val="80000"/>
              </a:lnSpc>
            </a:pPr>
            <a:r>
              <a:rPr lang="pl-PL"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rPr>
              <a:t>LINKEDIN</a:t>
            </a:r>
          </a:p>
          <a:p>
            <a:pPr>
              <a:lnSpc>
                <a:spcPct val="80000"/>
              </a:lnSpc>
            </a:pPr>
            <a:r>
              <a:rPr lang="pl-PL"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www.linkedin.com/in/davidpostlethwaite</a:t>
            </a:r>
            <a:endParaRPr lang="pl-PL"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nSpc>
                <a:spcPct val="80000"/>
              </a:lnSpc>
            </a:pPr>
            <a:r>
              <a:rPr lang="pl-PL"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rPr>
              <a:t>TWITTER</a:t>
            </a:r>
          </a:p>
          <a:p>
            <a:pPr>
              <a:lnSpc>
                <a:spcPct val="80000"/>
              </a:lnSpc>
            </a:pPr>
            <a:r>
              <a:rPr lang="pl-PL"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a:t>
            </a:r>
            <a:r>
              <a:rPr lang="da-DK" dirty="0" err="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postledm</a:t>
            </a:r>
            <a:endParaRPr lang="pl-PL"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0" name="Picture 9">
            <a:extLst>
              <a:ext uri="{FF2B5EF4-FFF2-40B4-BE49-F238E27FC236}">
                <a16:creationId xmlns:a16="http://schemas.microsoft.com/office/drawing/2014/main" id="{A0615485-9DEB-5518-1A0B-1064534BD1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872829"/>
            <a:ext cx="3607266" cy="3607266"/>
          </a:xfrm>
          <a:prstGeom prst="rect">
            <a:avLst/>
          </a:prstGeom>
        </p:spPr>
      </p:pic>
      <p:pic>
        <p:nvPicPr>
          <p:cNvPr id="11" name="Picture 2" descr="Billedresultat for banking circle.com">
            <a:extLst>
              <a:ext uri="{FF2B5EF4-FFF2-40B4-BE49-F238E27FC236}">
                <a16:creationId xmlns:a16="http://schemas.microsoft.com/office/drawing/2014/main" id="{01E604AF-D2E6-DE32-993A-774793EC3A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2109" y="183411"/>
            <a:ext cx="4309908" cy="2331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828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pole tekstowe 6"/>
          <p:cNvSpPr txBox="1"/>
          <p:nvPr/>
        </p:nvSpPr>
        <p:spPr>
          <a:xfrm>
            <a:off x="5225842" y="2232594"/>
            <a:ext cx="5745708" cy="492443"/>
          </a:xfrm>
          <a:prstGeom prst="rect">
            <a:avLst/>
          </a:prstGeom>
          <a:noFill/>
        </p:spPr>
        <p:txBody>
          <a:bodyPr wrap="square" rtlCol="0">
            <a:spAutoFit/>
          </a:bodyPr>
          <a:lstStyle/>
          <a:p>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Gethyn Ellis</a:t>
            </a:r>
            <a:endPar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8" name="pole tekstowe 7"/>
          <p:cNvSpPr txBox="1"/>
          <p:nvPr/>
        </p:nvSpPr>
        <p:spPr>
          <a:xfrm>
            <a:off x="5245006" y="2912543"/>
            <a:ext cx="6671969" cy="393377"/>
          </a:xfrm>
          <a:prstGeom prst="rect">
            <a:avLst/>
          </a:prstGeom>
          <a:noFill/>
        </p:spPr>
        <p:txBody>
          <a:bodyPr wrap="square" rtlCol="0">
            <a:spAutoFit/>
          </a:bodyPr>
          <a:lstStyle/>
          <a:p>
            <a:pPr>
              <a:lnSpc>
                <a:spcPct val="80000"/>
              </a:lnSpc>
            </a:pPr>
            <a:r>
              <a:rPr lang="en-GB" sz="2400" kern="700" spc="-70" dirty="0">
                <a:solidFill>
                  <a:schemeClr val="bg1"/>
                </a:solidFill>
                <a:latin typeface="Open Sans" panose="020B0606030504020204" pitchFamily="34" charset="0"/>
                <a:ea typeface="Open Sans" panose="020B0606030504020204" pitchFamily="34" charset="0"/>
                <a:cs typeface="Open Sans" panose="020B0606030504020204" pitchFamily="34" charset="0"/>
              </a:rPr>
              <a:t>Microsoft, Azure, Power Platform Trainer</a:t>
            </a:r>
          </a:p>
        </p:txBody>
      </p:sp>
      <p:sp>
        <p:nvSpPr>
          <p:cNvPr id="9" name="pole tekstowe 8"/>
          <p:cNvSpPr txBox="1"/>
          <p:nvPr/>
        </p:nvSpPr>
        <p:spPr>
          <a:xfrm>
            <a:off x="5172502" y="4427456"/>
            <a:ext cx="5745708" cy="1647759"/>
          </a:xfrm>
          <a:prstGeom prst="rect">
            <a:avLst/>
          </a:prstGeom>
          <a:noFill/>
        </p:spPr>
        <p:txBody>
          <a:bodyPr wrap="square" rtlCol="0">
            <a:spAutoFit/>
          </a:bodyPr>
          <a:lstStyle/>
          <a:p>
            <a:pPr>
              <a:lnSpc>
                <a:spcPct val="80000"/>
              </a:lnSpc>
            </a:pPr>
            <a:r>
              <a:rPr lang="pl-PL"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rPr>
              <a:t>E-MAIL</a:t>
            </a:r>
          </a:p>
          <a:p>
            <a:pPr>
              <a:lnSpc>
                <a:spcPct val="80000"/>
              </a:lnSpc>
            </a:pPr>
            <a:r>
              <a:rPr lang="da-DK"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gethyn@gethynellis.com</a:t>
            </a:r>
          </a:p>
          <a:p>
            <a:pPr>
              <a:lnSpc>
                <a:spcPct val="80000"/>
              </a:lnSpc>
            </a:pPr>
            <a:endParaRPr lang="pl-PL"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nSpc>
                <a:spcPct val="80000"/>
              </a:lnSpc>
            </a:pPr>
            <a:r>
              <a:rPr lang="pl-PL"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rPr>
              <a:t>LINKEDIN</a:t>
            </a:r>
          </a:p>
          <a:p>
            <a:pPr>
              <a:lnSpc>
                <a:spcPct val="80000"/>
              </a:lnSpc>
            </a:pPr>
            <a:r>
              <a:rPr lang="pl-PL"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linkedin.com/in/gethynellis/</a:t>
            </a:r>
          </a:p>
          <a:p>
            <a:pPr>
              <a:lnSpc>
                <a:spcPct val="80000"/>
              </a:lnSpc>
            </a:pPr>
            <a:r>
              <a:rPr lang="pl-PL"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rPr>
              <a:t>TWITTER</a:t>
            </a:r>
          </a:p>
          <a:p>
            <a:pPr>
              <a:lnSpc>
                <a:spcPct val="80000"/>
              </a:lnSpc>
            </a:pPr>
            <a:r>
              <a:rPr lang="pl-PL"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@gethyn_ellis</a:t>
            </a:r>
          </a:p>
        </p:txBody>
      </p:sp>
      <p:pic>
        <p:nvPicPr>
          <p:cNvPr id="2" name="Picture 4" descr="gethynellis.com logo">
            <a:extLst>
              <a:ext uri="{FF2B5EF4-FFF2-40B4-BE49-F238E27FC236}">
                <a16:creationId xmlns:a16="http://schemas.microsoft.com/office/drawing/2014/main" id="{D7D40CA4-4AF6-51D2-FFD3-59F8CF076E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5724" y="155163"/>
            <a:ext cx="1889925" cy="18899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2C3D256-E8DF-94D6-0D87-C88FDAAE1EAF}"/>
              </a:ext>
            </a:extLst>
          </p:cNvPr>
          <p:cNvPicPr>
            <a:picLocks noChangeAspect="1"/>
          </p:cNvPicPr>
          <p:nvPr/>
        </p:nvPicPr>
        <p:blipFill>
          <a:blip r:embed="rId5"/>
          <a:stretch>
            <a:fillRect/>
          </a:stretch>
        </p:blipFill>
        <p:spPr>
          <a:xfrm>
            <a:off x="-170577" y="1714700"/>
            <a:ext cx="3781588" cy="3926337"/>
          </a:xfrm>
          <a:prstGeom prst="rect">
            <a:avLst/>
          </a:prstGeom>
        </p:spPr>
      </p:pic>
    </p:spTree>
    <p:extLst>
      <p:ext uri="{BB962C8B-B14F-4D97-AF65-F5344CB8AC3E}">
        <p14:creationId xmlns:p14="http://schemas.microsoft.com/office/powerpoint/2010/main" val="1117902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2" descr="Personal Computers (1980) timeline | Timetoast timelines">
            <a:extLst>
              <a:ext uri="{FF2B5EF4-FFF2-40B4-BE49-F238E27FC236}">
                <a16:creationId xmlns:a16="http://schemas.microsoft.com/office/drawing/2014/main" id="{55147246-DD9F-ABD1-E1D1-2C7930EB75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94674" y="4075181"/>
            <a:ext cx="2586219" cy="18669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ven Devastating Consequences of Data Loss">
            <a:extLst>
              <a:ext uri="{FF2B5EF4-FFF2-40B4-BE49-F238E27FC236}">
                <a16:creationId xmlns:a16="http://schemas.microsoft.com/office/drawing/2014/main" id="{9B96959A-49F1-FCA5-2FA7-458A8E4453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6" y="1466069"/>
            <a:ext cx="2433914" cy="14197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E206AF3-0EA9-B130-90F2-535CAC7FEB68}"/>
              </a:ext>
            </a:extLst>
          </p:cNvPr>
          <p:cNvPicPr>
            <a:picLocks noChangeAspect="1"/>
          </p:cNvPicPr>
          <p:nvPr/>
        </p:nvPicPr>
        <p:blipFill>
          <a:blip r:embed="rId6"/>
          <a:stretch>
            <a:fillRect/>
          </a:stretch>
        </p:blipFill>
        <p:spPr>
          <a:xfrm>
            <a:off x="288254" y="3334797"/>
            <a:ext cx="4772963" cy="2741613"/>
          </a:xfrm>
          <a:prstGeom prst="rect">
            <a:avLst/>
          </a:prstGeom>
        </p:spPr>
      </p:pic>
      <p:pic>
        <p:nvPicPr>
          <p:cNvPr id="8" name="Picture 16" descr="Resetting your Windows 10 Password – Tech Support &amp; Computer Repair in  Burlington, NC">
            <a:extLst>
              <a:ext uri="{FF2B5EF4-FFF2-40B4-BE49-F238E27FC236}">
                <a16:creationId xmlns:a16="http://schemas.microsoft.com/office/drawing/2014/main" id="{A87481D4-5A24-0B34-614E-8277CAB082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94674" y="1519778"/>
            <a:ext cx="3159216" cy="21023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Dilbert&amp;#39;s disaster recovery plan | ServerLIFT Corporation | Flickr">
            <a:extLst>
              <a:ext uri="{FF2B5EF4-FFF2-40B4-BE49-F238E27FC236}">
                <a16:creationId xmlns:a16="http://schemas.microsoft.com/office/drawing/2014/main" id="{4A2B872E-CDFF-B1C0-80D7-CAFC5BABCC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03599" y="1022219"/>
            <a:ext cx="3938178" cy="3938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786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967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091822" y="1216375"/>
            <a:ext cx="8496315" cy="492443"/>
          </a:xfrm>
          <a:prstGeom prst="rect">
            <a:avLst/>
          </a:prstGeom>
          <a:noFill/>
        </p:spPr>
        <p:txBody>
          <a:bodyPr wrap="square" rtlCol="0">
            <a:spAutoFit/>
          </a:bodyPr>
          <a:lstStyle/>
          <a:p>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1. Lost SA password</a:t>
            </a:r>
          </a:p>
        </p:txBody>
      </p:sp>
      <p:sp>
        <p:nvSpPr>
          <p:cNvPr id="3" name="pole tekstowe 2"/>
          <p:cNvSpPr txBox="1"/>
          <p:nvPr/>
        </p:nvSpPr>
        <p:spPr>
          <a:xfrm>
            <a:off x="1091822" y="1708818"/>
            <a:ext cx="10250094" cy="407227"/>
          </a:xfrm>
          <a:prstGeom prst="rect">
            <a:avLst/>
          </a:prstGeom>
          <a:noFill/>
        </p:spPr>
        <p:txBody>
          <a:bodyPr wrap="square" rtlCol="0">
            <a:spAutoFit/>
          </a:bodyPr>
          <a:lstStyle/>
          <a:p>
            <a:pPr>
              <a:lnSpc>
                <a:spcPct val="85000"/>
              </a:lnSpc>
            </a:pPr>
            <a:r>
              <a:rPr lang="en-GB"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What do you do when no one is a sysadmin?</a:t>
            </a:r>
          </a:p>
        </p:txBody>
      </p:sp>
      <p:sp>
        <p:nvSpPr>
          <p:cNvPr id="5" name="pole tekstowe 4"/>
          <p:cNvSpPr txBox="1"/>
          <p:nvPr/>
        </p:nvSpPr>
        <p:spPr>
          <a:xfrm>
            <a:off x="1091822" y="2695496"/>
            <a:ext cx="10138908" cy="3139321"/>
          </a:xfrm>
          <a:prstGeom prst="rect">
            <a:avLst/>
          </a:prstGeom>
          <a:noFill/>
        </p:spPr>
        <p:txBody>
          <a:bodyPr wrap="square" numCol="1" rtlCol="0">
            <a:spAutoFit/>
          </a:bodyPr>
          <a:lstStyle/>
          <a:p>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Start SQL in single user mode.</a:t>
            </a:r>
          </a:p>
          <a:p>
            <a:endPar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-f</a:t>
            </a:r>
          </a:p>
          <a:p>
            <a:endPar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isn’t useful because your one connection might be grabbed by a system process</a:t>
            </a:r>
          </a:p>
          <a:p>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You can specify the program that can be used to connect with –m &lt;program&gt;</a:t>
            </a:r>
          </a:p>
          <a:p>
            <a:endPar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r>
              <a:rPr lang="en-GB"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mSQLCMD</a:t>
            </a:r>
            <a:endPar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Then login using </a:t>
            </a:r>
            <a:r>
              <a:rPr lang="en-GB"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sqlcmd</a:t>
            </a:r>
            <a:endPar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SQLCMD -</a:t>
            </a:r>
            <a:r>
              <a:rPr lang="en-GB"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S"ServerName</a:t>
            </a:r>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1873704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063525" y="1225962"/>
            <a:ext cx="8496315" cy="492443"/>
          </a:xfrm>
          <a:prstGeom prst="rect">
            <a:avLst/>
          </a:prstGeom>
          <a:noFill/>
        </p:spPr>
        <p:txBody>
          <a:bodyPr wrap="square" rtlCol="0">
            <a:spAutoFit/>
          </a:bodyPr>
          <a:lstStyle/>
          <a:p>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1</a:t>
            </a:r>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a</a:t>
            </a:r>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 Lost SA password</a:t>
            </a:r>
          </a:p>
        </p:txBody>
      </p:sp>
      <p:sp>
        <p:nvSpPr>
          <p:cNvPr id="3" name="pole tekstowe 2"/>
          <p:cNvSpPr txBox="1"/>
          <p:nvPr/>
        </p:nvSpPr>
        <p:spPr>
          <a:xfrm>
            <a:off x="1063525" y="1718405"/>
            <a:ext cx="10250094" cy="407227"/>
          </a:xfrm>
          <a:prstGeom prst="rect">
            <a:avLst/>
          </a:prstGeom>
          <a:noFill/>
        </p:spPr>
        <p:txBody>
          <a:bodyPr wrap="square" rtlCol="0">
            <a:spAutoFit/>
          </a:bodyPr>
          <a:lstStyle/>
          <a:p>
            <a:pPr>
              <a:lnSpc>
                <a:spcPct val="85000"/>
              </a:lnSpc>
            </a:pPr>
            <a:r>
              <a:rPr lang="en-GB"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Run SQL command to add the sysadmins</a:t>
            </a:r>
          </a:p>
        </p:txBody>
      </p:sp>
      <p:sp>
        <p:nvSpPr>
          <p:cNvPr id="4" name="Content Placeholder 2">
            <a:extLst>
              <a:ext uri="{FF2B5EF4-FFF2-40B4-BE49-F238E27FC236}">
                <a16:creationId xmlns:a16="http://schemas.microsoft.com/office/drawing/2014/main" id="{08EC6EE9-432B-7D27-E14A-9D3B1A69328A}"/>
              </a:ext>
            </a:extLst>
          </p:cNvPr>
          <p:cNvSpPr txBox="1">
            <a:spLocks/>
          </p:cNvSpPr>
          <p:nvPr/>
        </p:nvSpPr>
        <p:spPr>
          <a:xfrm>
            <a:off x="1063525" y="2210848"/>
            <a:ext cx="10159796" cy="4164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Run SQL command to add the sysadmins  (</a:t>
            </a:r>
            <a:r>
              <a:rPr lang="en-GB" sz="18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cmd</a:t>
            </a:r>
            <a:r>
              <a:rPr lang="en-GB"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 window must be in admin mode)</a:t>
            </a:r>
            <a:endParaRPr lang="en-GB" sz="1800" dirty="0">
              <a:solidFill>
                <a:srgbClr val="0000FF"/>
              </a:solidFill>
              <a:latin typeface="Open Sans" panose="020B0606030504020204" pitchFamily="34" charset="0"/>
              <a:ea typeface="Open Sans" panose="020B0606030504020204" pitchFamily="34" charset="0"/>
              <a:cs typeface="Open Sans" panose="020B0606030504020204" pitchFamily="34" charset="0"/>
            </a:endParaRPr>
          </a:p>
          <a:p>
            <a:endParaRPr lang="en-GB"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GB"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GB"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GB"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GB"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n-GB"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Restart SQL without the –m flag</a:t>
            </a:r>
            <a:br>
              <a:rPr lang="en-GB"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GB"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You can now login again with your domain login</a:t>
            </a:r>
          </a:p>
          <a:p>
            <a:endParaRPr lang="en-GB" sz="1600" dirty="0"/>
          </a:p>
          <a:p>
            <a:pPr marL="0" indent="0">
              <a:buNone/>
            </a:pPr>
            <a:r>
              <a:rPr lang="en-GB"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You can use SSMS but this can only be set from the command line not from Configuration Manager</a:t>
            </a:r>
          </a:p>
          <a:p>
            <a:pPr marL="0" indent="0">
              <a:buNone/>
            </a:pPr>
            <a:r>
              <a:rPr lang="en-GB"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r>
              <a:rPr lang="en-GB"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m"Microsoft</a:t>
            </a:r>
            <a:r>
              <a:rPr lang="en-GB"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SQL Server Management Studio - Query"</a:t>
            </a:r>
          </a:p>
        </p:txBody>
      </p:sp>
      <p:sp>
        <p:nvSpPr>
          <p:cNvPr id="7" name="TextBox 6">
            <a:extLst>
              <a:ext uri="{FF2B5EF4-FFF2-40B4-BE49-F238E27FC236}">
                <a16:creationId xmlns:a16="http://schemas.microsoft.com/office/drawing/2014/main" id="{EA58F409-1A87-8529-D82C-0AFC5F3DCF59}"/>
              </a:ext>
            </a:extLst>
          </p:cNvPr>
          <p:cNvSpPr txBox="1"/>
          <p:nvPr/>
        </p:nvSpPr>
        <p:spPr>
          <a:xfrm>
            <a:off x="1193334" y="2727880"/>
            <a:ext cx="6094602" cy="1600438"/>
          </a:xfrm>
          <a:prstGeom prst="rect">
            <a:avLst/>
          </a:prstGeom>
          <a:solidFill>
            <a:schemeClr val="bg1"/>
          </a:solidFill>
        </p:spPr>
        <p:txBody>
          <a:bodyPr wrap="square">
            <a:spAutoFit/>
          </a:bodyPr>
          <a:lstStyle/>
          <a:p>
            <a:r>
              <a:rPr lang="en-GB" sz="1400" dirty="0">
                <a:solidFill>
                  <a:srgbClr val="0000FF"/>
                </a:solidFill>
                <a:latin typeface="Consolas" panose="020B0609020204030204" pitchFamily="49" charset="0"/>
              </a:rPr>
              <a:t>USE</a:t>
            </a:r>
            <a:r>
              <a:rPr lang="en-GB" sz="1400" dirty="0">
                <a:solidFill>
                  <a:srgbClr val="000000"/>
                </a:solidFill>
                <a:latin typeface="Consolas" panose="020B0609020204030204" pitchFamily="49" charset="0"/>
              </a:rPr>
              <a:t> [master]</a:t>
            </a:r>
          </a:p>
          <a:p>
            <a:r>
              <a:rPr lang="en-GB" sz="1400" dirty="0">
                <a:solidFill>
                  <a:srgbClr val="0000FF"/>
                </a:solidFill>
                <a:latin typeface="Consolas" panose="020B0609020204030204" pitchFamily="49" charset="0"/>
              </a:rPr>
              <a:t>GO</a:t>
            </a:r>
            <a:endParaRPr lang="en-GB" sz="1400" dirty="0">
              <a:solidFill>
                <a:srgbClr val="000000"/>
              </a:solidFill>
              <a:latin typeface="Consolas" panose="020B0609020204030204" pitchFamily="49" charset="0"/>
            </a:endParaRPr>
          </a:p>
          <a:p>
            <a:r>
              <a:rPr lang="en-GB" sz="1400" dirty="0">
                <a:solidFill>
                  <a:srgbClr val="0000FF"/>
                </a:solidFill>
                <a:latin typeface="Consolas" panose="020B0609020204030204" pitchFamily="49" charset="0"/>
              </a:rPr>
              <a:t>CREATE</a:t>
            </a:r>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LOGIN</a:t>
            </a:r>
            <a:r>
              <a:rPr lang="en-GB" sz="1400" dirty="0">
                <a:solidFill>
                  <a:srgbClr val="000000"/>
                </a:solidFill>
                <a:latin typeface="Consolas" panose="020B0609020204030204" pitchFamily="49" charset="0"/>
              </a:rPr>
              <a:t> [Domain\SQL Admins] </a:t>
            </a:r>
            <a:r>
              <a:rPr lang="en-GB" sz="1400" dirty="0">
                <a:solidFill>
                  <a:srgbClr val="0000FF"/>
                </a:solidFill>
                <a:latin typeface="Consolas" panose="020B0609020204030204" pitchFamily="49" charset="0"/>
              </a:rPr>
              <a:t>FROM</a:t>
            </a:r>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WINDOWS</a:t>
            </a:r>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WITH</a:t>
            </a:r>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DEFAULT_DATABASE</a:t>
            </a:r>
            <a:r>
              <a:rPr lang="en-GB" sz="1400" dirty="0">
                <a:solidFill>
                  <a:srgbClr val="808080"/>
                </a:solidFill>
                <a:latin typeface="Consolas" panose="020B0609020204030204" pitchFamily="49" charset="0"/>
              </a:rPr>
              <a:t>=</a:t>
            </a:r>
            <a:r>
              <a:rPr lang="en-GB" sz="1400" dirty="0">
                <a:solidFill>
                  <a:srgbClr val="000000"/>
                </a:solidFill>
                <a:latin typeface="Consolas" panose="020B0609020204030204" pitchFamily="49" charset="0"/>
              </a:rPr>
              <a:t>[master]</a:t>
            </a:r>
          </a:p>
          <a:p>
            <a:r>
              <a:rPr lang="en-GB" sz="1400" dirty="0">
                <a:solidFill>
                  <a:srgbClr val="0000FF"/>
                </a:solidFill>
                <a:latin typeface="Consolas" panose="020B0609020204030204" pitchFamily="49" charset="0"/>
              </a:rPr>
              <a:t>GO</a:t>
            </a:r>
            <a:endParaRPr lang="en-GB" sz="1400" dirty="0">
              <a:solidFill>
                <a:srgbClr val="000000"/>
              </a:solidFill>
              <a:latin typeface="Consolas" panose="020B0609020204030204" pitchFamily="49" charset="0"/>
            </a:endParaRPr>
          </a:p>
          <a:p>
            <a:r>
              <a:rPr lang="en-GB" sz="1400" dirty="0">
                <a:solidFill>
                  <a:srgbClr val="0000FF"/>
                </a:solidFill>
                <a:latin typeface="Consolas" panose="020B0609020204030204" pitchFamily="49" charset="0"/>
              </a:rPr>
              <a:t>ALTER</a:t>
            </a:r>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SERVER</a:t>
            </a:r>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ROLE</a:t>
            </a:r>
            <a:r>
              <a:rPr lang="en-GB" sz="1400" dirty="0">
                <a:solidFill>
                  <a:srgbClr val="000000"/>
                </a:solidFill>
                <a:latin typeface="Consolas" panose="020B0609020204030204" pitchFamily="49" charset="0"/>
              </a:rPr>
              <a:t> [sysadmin] </a:t>
            </a:r>
            <a:r>
              <a:rPr lang="en-GB" sz="1400" dirty="0">
                <a:solidFill>
                  <a:srgbClr val="0000FF"/>
                </a:solidFill>
                <a:latin typeface="Consolas" panose="020B0609020204030204" pitchFamily="49" charset="0"/>
              </a:rPr>
              <a:t>ADD</a:t>
            </a:r>
            <a:r>
              <a:rPr lang="en-GB" sz="1400" dirty="0">
                <a:solidFill>
                  <a:srgbClr val="000000"/>
                </a:solidFill>
                <a:latin typeface="Consolas" panose="020B0609020204030204" pitchFamily="49" charset="0"/>
              </a:rPr>
              <a:t> MEMBER [Domain\SQL Admins]</a:t>
            </a:r>
          </a:p>
          <a:p>
            <a:r>
              <a:rPr lang="en-GB" sz="1400" dirty="0">
                <a:solidFill>
                  <a:srgbClr val="0000FF"/>
                </a:solidFill>
                <a:latin typeface="Consolas" panose="020B0609020204030204" pitchFamily="49" charset="0"/>
              </a:rPr>
              <a:t>GO</a:t>
            </a:r>
            <a:endParaRPr lang="en-GB" sz="1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429848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060395" y="1189098"/>
            <a:ext cx="8496315" cy="492443"/>
          </a:xfrm>
          <a:prstGeom prst="rect">
            <a:avLst/>
          </a:prstGeom>
          <a:noFill/>
        </p:spPr>
        <p:txBody>
          <a:bodyPr wrap="square" rtlCol="0">
            <a:spAutoFit/>
          </a:bodyPr>
          <a:lstStyle/>
          <a:p>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2</a:t>
            </a:r>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da-DK" sz="2600" dirty="0" err="1">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Corrupt</a:t>
            </a:r>
            <a:r>
              <a:rPr lang="da-DK"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 Log File</a:t>
            </a:r>
            <a:endPar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 name="pole tekstowe 2"/>
          <p:cNvSpPr txBox="1"/>
          <p:nvPr/>
        </p:nvSpPr>
        <p:spPr>
          <a:xfrm>
            <a:off x="1060395" y="1662471"/>
            <a:ext cx="10644376" cy="407227"/>
          </a:xfrm>
          <a:prstGeom prst="rect">
            <a:avLst/>
          </a:prstGeom>
          <a:noFill/>
        </p:spPr>
        <p:txBody>
          <a:bodyPr wrap="square" rtlCol="0">
            <a:spAutoFit/>
          </a:bodyPr>
          <a:lstStyle/>
          <a:p>
            <a:pPr>
              <a:lnSpc>
                <a:spcPct val="85000"/>
              </a:lnSpc>
            </a:pPr>
            <a:r>
              <a:rPr lang="en-GB"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How do you attach a database when you only have the data file</a:t>
            </a:r>
          </a:p>
        </p:txBody>
      </p:sp>
      <p:sp>
        <p:nvSpPr>
          <p:cNvPr id="5" name="pole tekstowe 4"/>
          <p:cNvSpPr txBox="1"/>
          <p:nvPr/>
        </p:nvSpPr>
        <p:spPr>
          <a:xfrm>
            <a:off x="1060395" y="2295159"/>
            <a:ext cx="10138908" cy="1877437"/>
          </a:xfrm>
          <a:prstGeom prst="rect">
            <a:avLst/>
          </a:prstGeom>
          <a:noFill/>
        </p:spPr>
        <p:txBody>
          <a:bodyPr wrap="square" numCol="1" rtlCol="0">
            <a:spAutoFit/>
          </a:bodyPr>
          <a:lstStyle/>
          <a:p>
            <a:r>
              <a:rPr lang="en-GB" sz="1450" dirty="0">
                <a:solidFill>
                  <a:schemeClr val="bg1"/>
                </a:solidFill>
                <a:latin typeface="Open Sans" panose="020B0606030504020204" pitchFamily="34" charset="0"/>
                <a:ea typeface="Open Sans" panose="020B0606030504020204" pitchFamily="34" charset="0"/>
                <a:cs typeface="Open Sans" panose="020B0606030504020204" pitchFamily="34" charset="0"/>
              </a:rPr>
              <a:t>Closed Transactions</a:t>
            </a:r>
          </a:p>
          <a:p>
            <a:endParaRPr lang="en-GB" sz="145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GB" sz="145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GB" sz="145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GB" sz="145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GB" sz="145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GB" sz="145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GB" sz="1450" dirty="0">
                <a:solidFill>
                  <a:schemeClr val="bg1"/>
                </a:solidFill>
                <a:latin typeface="Open Sans" panose="020B0606030504020204" pitchFamily="34" charset="0"/>
                <a:ea typeface="Open Sans" panose="020B0606030504020204" pitchFamily="34" charset="0"/>
                <a:cs typeface="Open Sans" panose="020B0606030504020204" pitchFamily="34" charset="0"/>
              </a:rPr>
              <a:t>Open Transactions</a:t>
            </a:r>
          </a:p>
        </p:txBody>
      </p:sp>
      <p:sp>
        <p:nvSpPr>
          <p:cNvPr id="6" name="TextBox 5">
            <a:extLst>
              <a:ext uri="{FF2B5EF4-FFF2-40B4-BE49-F238E27FC236}">
                <a16:creationId xmlns:a16="http://schemas.microsoft.com/office/drawing/2014/main" id="{F21098E1-6338-8595-5600-CD865661D4E9}"/>
              </a:ext>
            </a:extLst>
          </p:cNvPr>
          <p:cNvSpPr txBox="1"/>
          <p:nvPr/>
        </p:nvSpPr>
        <p:spPr>
          <a:xfrm>
            <a:off x="1159777" y="2723212"/>
            <a:ext cx="7573162" cy="584775"/>
          </a:xfrm>
          <a:prstGeom prst="rect">
            <a:avLst/>
          </a:prstGeom>
          <a:solidFill>
            <a:schemeClr val="bg1"/>
          </a:solidFill>
        </p:spPr>
        <p:txBody>
          <a:bodyPr wrap="square">
            <a:spAutoFit/>
          </a:bodyPr>
          <a:lstStyle/>
          <a:p>
            <a:r>
              <a:rPr lang="en-GB" sz="1600" dirty="0">
                <a:solidFill>
                  <a:srgbClr val="0000FF"/>
                </a:solidFill>
                <a:latin typeface="Consolas" panose="020B0609020204030204" pitchFamily="49" charset="0"/>
              </a:rPr>
              <a:t>CREATE</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DATABASE</a:t>
            </a:r>
            <a:r>
              <a:rPr lang="en-GB" sz="1600" dirty="0">
                <a:solidFill>
                  <a:srgbClr val="000000"/>
                </a:solidFill>
                <a:latin typeface="Consolas" panose="020B0609020204030204" pitchFamily="49" charset="0"/>
              </a:rPr>
              <a:t> [MissingDB1] </a:t>
            </a:r>
            <a:r>
              <a:rPr lang="en-GB" sz="1600" dirty="0">
                <a:solidFill>
                  <a:srgbClr val="0000FF"/>
                </a:solidFill>
                <a:latin typeface="Consolas" panose="020B0609020204030204" pitchFamily="49" charset="0"/>
              </a:rPr>
              <a:t>ON  </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FILENAME</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FF0000"/>
                </a:solidFill>
                <a:latin typeface="Consolas" panose="020B0609020204030204" pitchFamily="49" charset="0"/>
              </a:rPr>
              <a:t>N'C:\DATA\DB1.mdf’</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 </a:t>
            </a:r>
          </a:p>
          <a:p>
            <a:r>
              <a:rPr lang="en-GB" sz="1600" dirty="0">
                <a:solidFill>
                  <a:srgbClr val="0000FF"/>
                </a:solidFill>
                <a:latin typeface="Consolas" panose="020B0609020204030204" pitchFamily="49" charset="0"/>
              </a:rPr>
              <a:t>FOR</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ATTACH</a:t>
            </a:r>
            <a:endParaRPr lang="en-GB" sz="2400" dirty="0"/>
          </a:p>
        </p:txBody>
      </p:sp>
      <p:sp>
        <p:nvSpPr>
          <p:cNvPr id="8" name="TextBox 7">
            <a:extLst>
              <a:ext uri="{FF2B5EF4-FFF2-40B4-BE49-F238E27FC236}">
                <a16:creationId xmlns:a16="http://schemas.microsoft.com/office/drawing/2014/main" id="{1825B61E-EE28-4DE2-AF40-42D3093DB53F}"/>
              </a:ext>
            </a:extLst>
          </p:cNvPr>
          <p:cNvSpPr txBox="1"/>
          <p:nvPr/>
        </p:nvSpPr>
        <p:spPr>
          <a:xfrm>
            <a:off x="1159777" y="4246706"/>
            <a:ext cx="7573163" cy="738664"/>
          </a:xfrm>
          <a:prstGeom prst="rect">
            <a:avLst/>
          </a:prstGeom>
          <a:solidFill>
            <a:schemeClr val="bg1"/>
          </a:solidFill>
        </p:spPr>
        <p:txBody>
          <a:bodyPr wrap="square">
            <a:spAutoFit/>
          </a:bodyPr>
          <a:lstStyle/>
          <a:p>
            <a:r>
              <a:rPr lang="en-GB" sz="1400" dirty="0"/>
              <a:t>Undocumented feature</a:t>
            </a:r>
          </a:p>
          <a:p>
            <a:r>
              <a:rPr lang="en-GB" sz="1400" dirty="0">
                <a:solidFill>
                  <a:srgbClr val="0000FF"/>
                </a:solidFill>
                <a:latin typeface="Consolas" panose="020B0609020204030204" pitchFamily="49" charset="0"/>
              </a:rPr>
              <a:t>CREATE</a:t>
            </a:r>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DATABASE</a:t>
            </a:r>
            <a:r>
              <a:rPr lang="en-GB" sz="1400" dirty="0">
                <a:solidFill>
                  <a:srgbClr val="000000"/>
                </a:solidFill>
                <a:latin typeface="Consolas" panose="020B0609020204030204" pitchFamily="49" charset="0"/>
              </a:rPr>
              <a:t> [MissingDB2] </a:t>
            </a:r>
            <a:r>
              <a:rPr lang="en-GB" sz="1400" dirty="0">
                <a:solidFill>
                  <a:srgbClr val="0000FF"/>
                </a:solidFill>
                <a:latin typeface="Consolas" panose="020B0609020204030204" pitchFamily="49" charset="0"/>
              </a:rPr>
              <a:t>ON  </a:t>
            </a:r>
            <a:r>
              <a:rPr lang="en-GB" sz="1400" dirty="0">
                <a:solidFill>
                  <a:srgbClr val="808080"/>
                </a:solidFill>
                <a:latin typeface="Consolas" panose="020B0609020204030204" pitchFamily="49" charset="0"/>
              </a:rPr>
              <a:t>(</a:t>
            </a:r>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FILENAME</a:t>
            </a:r>
            <a:r>
              <a:rPr lang="en-GB" sz="1400" dirty="0">
                <a:solidFill>
                  <a:srgbClr val="000000"/>
                </a:solidFill>
                <a:latin typeface="Consolas" panose="020B0609020204030204" pitchFamily="49" charset="0"/>
              </a:rPr>
              <a:t> </a:t>
            </a:r>
            <a:r>
              <a:rPr lang="en-GB" sz="1400" dirty="0">
                <a:solidFill>
                  <a:srgbClr val="808080"/>
                </a:solidFill>
                <a:latin typeface="Consolas" panose="020B0609020204030204" pitchFamily="49" charset="0"/>
              </a:rPr>
              <a:t>=</a:t>
            </a:r>
            <a:r>
              <a:rPr lang="en-GB" sz="1400" dirty="0">
                <a:solidFill>
                  <a:srgbClr val="000000"/>
                </a:solidFill>
                <a:latin typeface="Consolas" panose="020B0609020204030204" pitchFamily="49" charset="0"/>
              </a:rPr>
              <a:t> </a:t>
            </a:r>
            <a:r>
              <a:rPr lang="en-GB" sz="1400" dirty="0">
                <a:solidFill>
                  <a:srgbClr val="FF0000"/>
                </a:solidFill>
                <a:latin typeface="Consolas" panose="020B0609020204030204" pitchFamily="49" charset="0"/>
              </a:rPr>
              <a:t>N'C:\DATA\DB1.mdf’</a:t>
            </a:r>
            <a:r>
              <a:rPr lang="en-GB" sz="1400" dirty="0">
                <a:solidFill>
                  <a:srgbClr val="000000"/>
                </a:solidFill>
                <a:latin typeface="Consolas" panose="020B0609020204030204" pitchFamily="49" charset="0"/>
              </a:rPr>
              <a:t> </a:t>
            </a:r>
            <a:r>
              <a:rPr lang="en-GB" sz="1400" dirty="0">
                <a:solidFill>
                  <a:srgbClr val="808080"/>
                </a:solidFill>
                <a:latin typeface="Consolas" panose="020B0609020204030204" pitchFamily="49" charset="0"/>
              </a:rPr>
              <a:t>) </a:t>
            </a:r>
            <a:endParaRPr lang="en-GB" sz="1400" dirty="0">
              <a:solidFill>
                <a:srgbClr val="000000"/>
              </a:solidFill>
              <a:latin typeface="Consolas" panose="020B0609020204030204" pitchFamily="49" charset="0"/>
            </a:endParaRPr>
          </a:p>
          <a:p>
            <a:r>
              <a:rPr lang="en-GB" sz="1400" dirty="0">
                <a:solidFill>
                  <a:srgbClr val="0000FF"/>
                </a:solidFill>
                <a:latin typeface="Consolas" panose="020B0609020204030204" pitchFamily="49" charset="0"/>
              </a:rPr>
              <a:t>FOR</a:t>
            </a:r>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ATTACH_FORCE_REBUILD_LOG</a:t>
            </a:r>
            <a:r>
              <a:rPr lang="en-GB" sz="1400" dirty="0">
                <a:solidFill>
                  <a:srgbClr val="808080"/>
                </a:solidFill>
                <a:latin typeface="Consolas" panose="020B0609020204030204" pitchFamily="49" charset="0"/>
              </a:rPr>
              <a:t>;</a:t>
            </a:r>
            <a:endParaRPr lang="en-GB" sz="2000" dirty="0"/>
          </a:p>
        </p:txBody>
      </p:sp>
    </p:spTree>
    <p:extLst>
      <p:ext uri="{BB962C8B-B14F-4D97-AF65-F5344CB8AC3E}">
        <p14:creationId xmlns:p14="http://schemas.microsoft.com/office/powerpoint/2010/main" val="734718921"/>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C_szablon_prezentacji_v2.potx" id="{D8DD1ECB-5C19-4406-8AA8-0B848C9968D8}" vid="{663F6E2F-1D7D-44E1-A9A2-BC5B2F28F7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7219249-621b-4117-8472-4c85b6ccf211">
      <Terms xmlns="http://schemas.microsoft.com/office/infopath/2007/PartnerControls"/>
    </lcf76f155ced4ddcb4097134ff3c332f>
    <TaxCatchAll xmlns="b20e6869-dff3-42b0-b456-919f3555a5f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8B400435910F914AA27C61873C4C4D7F" ma:contentTypeVersion="19" ma:contentTypeDescription="Utwórz nowy dokument." ma:contentTypeScope="" ma:versionID="5430553e57c2d7a53875abb63e1dd1ba">
  <xsd:schema xmlns:xsd="http://www.w3.org/2001/XMLSchema" xmlns:xs="http://www.w3.org/2001/XMLSchema" xmlns:p="http://schemas.microsoft.com/office/2006/metadata/properties" xmlns:ns2="b20e6869-dff3-42b0-b456-919f3555a5f1" xmlns:ns3="47219249-621b-4117-8472-4c85b6ccf211" targetNamespace="http://schemas.microsoft.com/office/2006/metadata/properties" ma:root="true" ma:fieldsID="d3009083ed4d4143a2dc3e4e836c8347" ns2:_="" ns3:_="">
    <xsd:import namespace="b20e6869-dff3-42b0-b456-919f3555a5f1"/>
    <xsd:import namespace="47219249-621b-4117-8472-4c85b6ccf21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3:MediaServiceAutoKeyPoints" minOccurs="0"/>
                <xsd:element ref="ns3:MediaServiceKeyPoints" minOccurs="0"/>
                <xsd:element ref="ns2:TaxCatchAll" minOccurs="0"/>
                <xsd:element ref="ns3:lcf76f155ced4ddcb4097134ff3c332f"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0e6869-dff3-42b0-b456-919f3555a5f1" elementFormDefault="qualified">
    <xsd:import namespace="http://schemas.microsoft.com/office/2006/documentManagement/types"/>
    <xsd:import namespace="http://schemas.microsoft.com/office/infopath/2007/PartnerControls"/>
    <xsd:element name="SharedWithUsers" ma:index="8"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Udostępnione dla — szczegóły" ma:internalName="SharedWithDetails" ma:readOnly="true">
      <xsd:simpleType>
        <xsd:restriction base="dms:Note">
          <xsd:maxLength value="255"/>
        </xsd:restriction>
      </xsd:simpleType>
    </xsd:element>
    <xsd:element name="TaxCatchAll" ma:index="20" nillable="true" ma:displayName="Taxonomy Catch All Column" ma:hidden="true" ma:list="{caca0451-846f-4657-aacd-2efcd5563b3d}" ma:internalName="TaxCatchAll" ma:showField="CatchAllData" ma:web="b20e6869-dff3-42b0-b456-919f3555a5f1">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7219249-621b-4117-8472-4c85b6ccf211"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Tagi obrazów" ma:readOnly="false" ma:fieldId="{5cf76f15-5ced-4ddc-b409-7134ff3c332f}" ma:taxonomyMulti="true" ma:sspId="f8e5803a-2701-4fdc-80e7-e6862e0b3451" ma:termSetId="09814cd3-568e-fe90-9814-8d621ff8fb84" ma:anchorId="fba54fb3-c3e1-fe81-a776-ca4b69148c4d" ma:open="true" ma:isKeyword="false">
      <xsd:complexType>
        <xsd:sequence>
          <xsd:element ref="pc:Terms" minOccurs="0" maxOccurs="1"/>
        </xsd:sequence>
      </xsd:complexType>
    </xsd:element>
    <xsd:element name="MediaLengthInSeconds" ma:index="23" nillable="true" ma:displayName="MediaLengthInSeconds" ma:hidden="true" ma:internalName="MediaLengthInSeconds" ma:readOnly="true">
      <xsd:simpleType>
        <xsd:restriction base="dms:Unknow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363AD3-582B-4F0D-96AC-914EFABF8E24}">
  <ds:schemaRefs>
    <ds:schemaRef ds:uri="http://schemas.microsoft.com/office/2006/metadata/properties"/>
    <ds:schemaRef ds:uri="http://schemas.microsoft.com/office/infopath/2007/PartnerControls"/>
    <ds:schemaRef ds:uri="47219249-621b-4117-8472-4c85b6ccf211"/>
    <ds:schemaRef ds:uri="b20e6869-dff3-42b0-b456-919f3555a5f1"/>
  </ds:schemaRefs>
</ds:datastoreItem>
</file>

<file path=customXml/itemProps2.xml><?xml version="1.0" encoding="utf-8"?>
<ds:datastoreItem xmlns:ds="http://schemas.openxmlformats.org/officeDocument/2006/customXml" ds:itemID="{0906AE80-6405-4000-A6F6-4BF89BAB5B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0e6869-dff3-42b0-b456-919f3555a5f1"/>
    <ds:schemaRef ds:uri="47219249-621b-4117-8472-4c85b6ccf2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F6217A-A4A0-41BC-B1D8-598FCBFD91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4176</TotalTime>
  <Words>5694</Words>
  <Application>Microsoft Office PowerPoint</Application>
  <PresentationFormat>Widescreen</PresentationFormat>
  <Paragraphs>765</Paragraphs>
  <Slides>27</Slides>
  <Notes>21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27</vt:i4>
      </vt:variant>
    </vt:vector>
  </HeadingPairs>
  <TitlesOfParts>
    <vt:vector size="40" baseType="lpstr">
      <vt:lpstr>Arial</vt:lpstr>
      <vt:lpstr>Calibri</vt:lpstr>
      <vt:lpstr>Calibri Light</vt:lpstr>
      <vt:lpstr>CircularXXWeb</vt:lpstr>
      <vt:lpstr>Consolas</vt:lpstr>
      <vt:lpstr>Courier New</vt:lpstr>
      <vt:lpstr>Helvetica Neue</vt:lpstr>
      <vt:lpstr>Open Sans</vt:lpstr>
      <vt:lpstr>Open Sans Extrabold</vt:lpstr>
      <vt:lpstr>Roboto</vt:lpstr>
      <vt:lpstr>Roboto Slab</vt:lpstr>
      <vt:lpstr>SFMono-Regular</vt:lpstr>
      <vt:lpstr>Motyw pakietu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Asia Bagnucka</dc:creator>
  <cp:lastModifiedBy>David Postlethwaite</cp:lastModifiedBy>
  <cp:revision>50</cp:revision>
  <dcterms:created xsi:type="dcterms:W3CDTF">2023-09-05T17:49:50Z</dcterms:created>
  <dcterms:modified xsi:type="dcterms:W3CDTF">2023-09-30T06:58:24Z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0x0101008B400435910F914AA27C61873C4C4D7F</vt:lpwstr>
  </property>
</Properties>
</file>